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317" r:id="rId2"/>
    <p:sldId id="316" r:id="rId3"/>
    <p:sldId id="267" r:id="rId4"/>
    <p:sldId id="269" r:id="rId5"/>
    <p:sldId id="270" r:id="rId6"/>
    <p:sldId id="271" r:id="rId7"/>
    <p:sldId id="281" r:id="rId8"/>
    <p:sldId id="280" r:id="rId9"/>
    <p:sldId id="272" r:id="rId10"/>
    <p:sldId id="319" r:id="rId11"/>
    <p:sldId id="278" r:id="rId12"/>
    <p:sldId id="279" r:id="rId13"/>
    <p:sldId id="283" r:id="rId14"/>
    <p:sldId id="284" r:id="rId15"/>
    <p:sldId id="285" r:id="rId16"/>
    <p:sldId id="286" r:id="rId17"/>
    <p:sldId id="287" r:id="rId18"/>
    <p:sldId id="322" r:id="rId19"/>
    <p:sldId id="273" r:id="rId20"/>
    <p:sldId id="321" r:id="rId21"/>
    <p:sldId id="320" r:id="rId22"/>
    <p:sldId id="282" r:id="rId23"/>
    <p:sldId id="318" r:id="rId2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72B"/>
    <a:srgbClr val="1C5BEB"/>
    <a:srgbClr val="FA071F"/>
    <a:srgbClr val="003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7415"/>
  </p:normalViewPr>
  <p:slideViewPr>
    <p:cSldViewPr snapToGrid="0" snapToObjects="1">
      <p:cViewPr varScale="1">
        <p:scale>
          <a:sx n="111" d="100"/>
          <a:sy n="111" d="100"/>
        </p:scale>
        <p:origin x="1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IaC complexity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 year</c:v>
                </c:pt>
                <c:pt idx="1">
                  <c:v>2 years</c:v>
                </c:pt>
                <c:pt idx="2">
                  <c:v>3 years</c:v>
                </c:pt>
                <c:pt idx="3">
                  <c:v>4 years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3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64-C147-B20C-6435BC7CC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81553664"/>
        <c:axId val="1381844800"/>
      </c:lineChart>
      <c:catAx>
        <c:axId val="1381553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381844800"/>
        <c:crosses val="autoZero"/>
        <c:auto val="1"/>
        <c:lblAlgn val="ctr"/>
        <c:lblOffset val="100"/>
        <c:noMultiLvlLbl val="0"/>
      </c:catAx>
      <c:valAx>
        <c:axId val="138184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381553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365D5-A0DD-784E-A107-1A06F1760571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BA07B-D1A5-7A4A-A4A2-A6FC031387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7990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9972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uplicate code</a:t>
            </a:r>
          </a:p>
          <a:p>
            <a:r>
              <a:rPr lang="en-GB" dirty="0"/>
              <a:t>D</a:t>
            </a:r>
            <a:r>
              <a:rPr lang="en-DE" dirty="0"/>
              <a:t>ifferences in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547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1550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492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536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193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48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E" dirty="0"/>
              <a:t> stack is a module</a:t>
            </a:r>
          </a:p>
          <a:p>
            <a:r>
              <a:rPr lang="en-GB" dirty="0"/>
              <a:t>A</a:t>
            </a:r>
            <a:r>
              <a:rPr lang="en-DE" dirty="0"/>
              <a:t> stack orchestrates other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488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E" dirty="0"/>
              <a:t> stack is a module</a:t>
            </a:r>
          </a:p>
          <a:p>
            <a:r>
              <a:rPr lang="en-GB" dirty="0"/>
              <a:t>A</a:t>
            </a:r>
            <a:r>
              <a:rPr lang="en-DE" dirty="0"/>
              <a:t> stack orchestrates other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7775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E" dirty="0"/>
              <a:t> stack is a module</a:t>
            </a:r>
          </a:p>
          <a:p>
            <a:r>
              <a:rPr lang="en-GB" dirty="0"/>
              <a:t>A</a:t>
            </a:r>
            <a:r>
              <a:rPr lang="en-DE" dirty="0"/>
              <a:t> stack orchestrates other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9083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Stack </a:t>
            </a:r>
            <a:r>
              <a:rPr lang="de-DE" dirty="0" err="1"/>
              <a:t>dependencies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157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2351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410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4AE6-0BDB-4D6B-F14A-0291CBB6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D651D-A200-CD29-E51E-3A596E2AD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9ADAA-0DAE-1EEC-CD4B-2905D675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F8757-4C57-3BE7-427D-3F2A162A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ED4F8-F2AC-2F99-9EC9-36AED685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121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964B-8F40-9360-68DB-50139E9C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E20FA-5468-1F2D-0370-B094CD63F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C9411-8051-34FB-98EC-29850419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C376-3A07-805A-52F2-22FEA120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03F1F-B8DC-9C2F-F637-0BEBFAD1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801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2F0769-A85A-9F05-76C1-CB06CF5AE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9880B-DC64-C7F9-88C7-6D6C2715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2B1D5-E67E-48D7-1356-D379D0F2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D80EA-FDB9-7459-2376-820784A4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DC69A-7932-C05C-6478-1913108B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9822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6F68-3A01-10F1-13DE-EE5B3452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04E5A-6125-0266-5FDB-9BDB4FB49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CB996-BA72-0E1B-028B-9ECC7050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2AE51-93AC-E5BB-2099-04EABDC3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4723F-B1A7-EBC5-3E92-03FF8463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703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7539-A53A-A265-0A35-9302D38E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83E02-9B84-8EBF-D431-9EB095FCC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67777-9787-801C-C8AD-773FAF58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8F526-A5F3-F070-CF3E-519314DD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2FE61-A6D4-7DD9-02BE-7AE896B6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52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8FF2-74CA-6F20-00C5-6DFFEEC3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07E15-A2B4-6345-CD74-9247B5FC8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B8E4D-58B3-B3EB-CF38-245B74058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78455-DFC4-0213-895C-3C548B26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96610-786A-F846-79E4-D31D1F25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F1F6C-3DA1-31B0-2E9D-63DB8DD7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48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3AC5-8FCB-9724-4147-E2FC96A8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5E08-7613-CD3B-64FC-4804DD22D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15C46-74DF-7381-B2C9-780B767BE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42B7C-5A78-4EAA-C34C-3A45F658E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98EE9D-3F9E-DAF6-C44C-F223659AE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C44502-68E6-1D9D-F868-7141BCB5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625E29-AFCF-8241-BB50-12222B2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FC6929-4586-8E82-E502-60704F9A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72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1C43-26DD-C9EA-4C70-16E4301E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D8864-1A67-D207-703A-44A74908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DF551-095B-593B-7858-7981F133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1A597-0C0F-CA0B-6DEC-421101CB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344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E32AD-CD16-3F35-D86E-5F5361D7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4A719-A88D-A211-2D39-26ACB10A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3D030-AFFE-E6AC-1AAB-2EF5DF40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778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BBBD-178B-5BDE-C71C-9AA85869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D5A7-2260-1F12-4DDE-88F3B14E0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4B965-F933-6C3B-4302-C4DB34507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C4984-1A9C-3FFB-5DD0-4C97AE68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E720A-B399-1C6F-3559-28221BE2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1F801-42BE-1164-6317-AFF3CEDE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181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903A-ED2C-E199-52C3-0B1E31E8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DCE2A-542F-5031-C29C-AB427BF71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C573E-3041-C87B-D3CD-3ECA31399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DDC9A-D76F-6257-0B9E-1481F47F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CC9FD-6CD8-C46D-AEE6-E74B2799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7A1CB-A17E-3FC7-D333-3150DF43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772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2A48D-EBA5-435D-BF2D-EE57B134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56A50-8BA9-6FCE-EC4C-4FCEDD578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2D10E-AF02-0ECB-A29F-452F95F49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E889D-19B9-4152-C40B-ADD6F9397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F0A60-B9C2-486E-D829-848F20D70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169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70EB-EFEE-E61E-23DF-3F71AAC9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  <a:effectLst>
            <a:outerShdw blurRad="154473" dist="156586" dir="2700000" algn="tl" rotWithShape="0">
              <a:prstClr val="black">
                <a:alpha val="81443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latin typeface="Avenir Next LT Pro" panose="020B0504020202020204" pitchFamily="34" charset="77"/>
              </a:rPr>
              <a:t>THE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US" sz="3600" dirty="0">
                <a:latin typeface="Avenir Next LT Pro" panose="020B0504020202020204" pitchFamily="34" charset="77"/>
              </a:rPr>
              <a:t>NFRASTRUCTURE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venir Next LT Pro" panose="020B0504020202020204" pitchFamily="34" charset="77"/>
              </a:rPr>
              <a:t>A</a:t>
            </a:r>
            <a:r>
              <a:rPr lang="en-US" sz="3600" dirty="0">
                <a:latin typeface="Avenir Next LT Pro" panose="020B0504020202020204" pitchFamily="34" charset="77"/>
              </a:rPr>
              <a:t>S </a:t>
            </a:r>
            <a:br>
              <a:rPr lang="en-US" sz="3600" dirty="0">
                <a:latin typeface="Avenir Next LT Pro" panose="020B0504020202020204" pitchFamily="34" charset="77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venir Next LT Pro" panose="020B0504020202020204" pitchFamily="34" charset="77"/>
              </a:rPr>
              <a:t>C</a:t>
            </a:r>
            <a:r>
              <a:rPr lang="en-US" sz="3600" dirty="0">
                <a:latin typeface="Avenir Next LT Pro" panose="020B0504020202020204" pitchFamily="34" charset="77"/>
              </a:rPr>
              <a:t>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0CC1C-84E1-DE08-1DF0-4A314867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8496" y="4750893"/>
            <a:ext cx="5008563" cy="1147863"/>
          </a:xfrm>
          <a:effectLst>
            <a:outerShdw blurRad="154473" dist="156586" dir="2700000" algn="tl" rotWithShape="0">
              <a:prstClr val="black">
                <a:alpha val="81443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Deployment Toolchain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01481D5B-2CD0-47FC-3683-801EBBC7D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6" name="Picture 2" descr="E2EVC Virtualization Conference">
            <a:extLst>
              <a:ext uri="{FF2B5EF4-FFF2-40B4-BE49-F238E27FC236}">
                <a16:creationId xmlns:a16="http://schemas.microsoft.com/office/drawing/2014/main" id="{A0D55D2C-4FCB-70F7-C7EF-3B8BAF5C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031646-C0DC-4029-91D4-F488FD7D2322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latin typeface="Avenir Next LT Pro" panose="020B05040202020202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A418F-3D3C-2517-4750-28E181468938}"/>
              </a:ext>
            </a:extLst>
          </p:cNvPr>
          <p:cNvSpPr txBox="1"/>
          <p:nvPr/>
        </p:nvSpPr>
        <p:spPr>
          <a:xfrm>
            <a:off x="154941" y="635651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25272B"/>
                </a:solidFill>
                <a:latin typeface="Avenir Next LT Pro" panose="020B0504020202020204" pitchFamily="34" charset="77"/>
              </a:rPr>
              <a:t>@sinisasokolic</a:t>
            </a:r>
          </a:p>
        </p:txBody>
      </p:sp>
    </p:spTree>
    <p:extLst>
      <p:ext uri="{BB962C8B-B14F-4D97-AF65-F5344CB8AC3E}">
        <p14:creationId xmlns:p14="http://schemas.microsoft.com/office/powerpoint/2010/main" val="2091740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F2BB9-1BB3-30E7-D1EA-183139625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2" descr="E2EVC Virtualization Conference">
            <a:extLst>
              <a:ext uri="{FF2B5EF4-FFF2-40B4-BE49-F238E27FC236}">
                <a16:creationId xmlns:a16="http://schemas.microsoft.com/office/drawing/2014/main" id="{1AF5A5DF-9017-B5DE-EDBE-83C780889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FD4E1B-8AA9-1AD3-41B0-7C114D5F07A9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latin typeface="Avenir Next LT Pro" panose="020B0504020202020204" pitchFamily="34" charset="77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BF84A2B1-1FB0-16D4-9ECA-52FC20D20374}"/>
              </a:ext>
            </a:extLst>
          </p:cNvPr>
          <p:cNvSpPr txBox="1">
            <a:spLocks/>
          </p:cNvSpPr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  <a:effectLst>
            <a:outerShdw blurRad="158289" dist="156620" dir="2700000" algn="tl" rotWithShape="0">
              <a:prstClr val="black">
                <a:alpha val="81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Avenir Next LT Pro" panose="020B0504020202020204" pitchFamily="34" charset="77"/>
              </a:rPr>
              <a:t>THE </a:t>
            </a:r>
            <a:r>
              <a:rPr lang="en-US" sz="3600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IAC</a:t>
            </a:r>
            <a:r>
              <a:rPr lang="en-US" sz="3600" dirty="0">
                <a:latin typeface="Avenir Next LT Pro" panose="020B0504020202020204" pitchFamily="34" charset="77"/>
              </a:rPr>
              <a:t> JOURNEY</a:t>
            </a:r>
            <a:br>
              <a:rPr lang="en-US" sz="3800" dirty="0">
                <a:latin typeface="Avenir Next LT Pro" panose="020B0504020202020204" pitchFamily="34" charset="77"/>
              </a:rPr>
            </a:br>
            <a:br>
              <a:rPr lang="en-US" sz="3800" dirty="0">
                <a:latin typeface="Avenir Next LT Pro" panose="020B0504020202020204" pitchFamily="34" charset="77"/>
              </a:rPr>
            </a:br>
            <a:r>
              <a:rPr lang="en-US" sz="1200" dirty="0">
                <a:latin typeface="Avenir Next LT Pro" panose="020B0504020202020204" pitchFamily="34" charset="77"/>
              </a:rPr>
              <a:t>PAIN, HEADACHES, HUMAN ERRORS AND MORE…</a:t>
            </a:r>
            <a:endParaRPr lang="en-US" sz="38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2037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83E94-BE85-5F30-3E98-971FF55E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1616"/>
            <a:ext cx="5006336" cy="1325563"/>
          </a:xfrm>
        </p:spPr>
        <p:txBody>
          <a:bodyPr>
            <a:noAutofit/>
          </a:bodyPr>
          <a:lstStyle/>
          <a:p>
            <a:r>
              <a:rPr lang="en-DE" sz="3200" dirty="0">
                <a:latin typeface="Avenir Next LT Pro" panose="020B0504020202020204" pitchFamily="34" charset="77"/>
              </a:rPr>
              <a:t>99 PROBLEMS BUT VERSIONING AIN´T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2BD76-D2B3-CDB1-1CFC-A19AE0E8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1487309"/>
            <a:ext cx="5006336" cy="3181684"/>
          </a:xfrm>
        </p:spPr>
        <p:txBody>
          <a:bodyPr anchor="t"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DE" sz="1800" dirty="0">
                <a:latin typeface="Avenir Next LT Pro" panose="020B0504020202020204" pitchFamily="34" charset="77"/>
              </a:rPr>
              <a:t>Don´t use the “latest” tag never, ever</a:t>
            </a:r>
          </a:p>
          <a:p>
            <a:pPr>
              <a:buFont typeface="Wingdings" pitchFamily="2" charset="2"/>
              <a:buChar char="§"/>
            </a:pPr>
            <a:r>
              <a:rPr lang="en-DE" sz="1800" dirty="0">
                <a:latin typeface="Avenir Next LT Pro" panose="020B0504020202020204" pitchFamily="34" charset="77"/>
              </a:rPr>
              <a:t>Everything should have a version assigned or declared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>
                <a:latin typeface="Avenir Next LT Pro" panose="020B0504020202020204" pitchFamily="34" charset="77"/>
              </a:rPr>
              <a:t>Pipelines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>
                <a:latin typeface="Avenir Next LT Pro" panose="020B0504020202020204" pitchFamily="34" charset="77"/>
              </a:rPr>
              <a:t>Modules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>
                <a:latin typeface="Avenir Next LT Pro" panose="020B0504020202020204" pitchFamily="34" charset="77"/>
              </a:rPr>
              <a:t>Stacks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>
                <a:latin typeface="Avenir Next LT Pro" panose="020B0504020202020204" pitchFamily="34" charset="77"/>
              </a:rPr>
              <a:t>Extensions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>
                <a:latin typeface="Avenir Next LT Pro" panose="020B0504020202020204" pitchFamily="34" charset="77"/>
              </a:rPr>
              <a:t>E</a:t>
            </a:r>
            <a:r>
              <a:rPr lang="en-DE" sz="1800" dirty="0">
                <a:latin typeface="Avenir Next LT Pro" panose="020B0504020202020204" pitchFamily="34" charset="77"/>
              </a:rPr>
              <a:t>ven: </a:t>
            </a:r>
            <a:r>
              <a:rPr lang="en-GB" sz="1800" dirty="0">
                <a:latin typeface="Avenir Next LT Pro" panose="020B0504020202020204" pitchFamily="34" charset="77"/>
              </a:rPr>
              <a:t>version = "&gt;= 4.5.0” can get you into trouble</a:t>
            </a:r>
          </a:p>
          <a:p>
            <a:pPr lvl="2">
              <a:buFont typeface="Wingdings" pitchFamily="2" charset="2"/>
              <a:buChar char="§"/>
            </a:pPr>
            <a:r>
              <a:rPr lang="en-GB" sz="1800" dirty="0">
                <a:latin typeface="Avenir Next LT Pro" panose="020B0504020202020204" pitchFamily="34" charset="77"/>
              </a:rPr>
              <a:t>But it will also bring you in trouble when you hard-code versions</a:t>
            </a:r>
          </a:p>
          <a:p>
            <a:pPr>
              <a:buFont typeface="Wingdings" pitchFamily="2" charset="2"/>
              <a:buChar char="§"/>
            </a:pPr>
            <a:r>
              <a:rPr lang="en-GB" sz="1800" dirty="0">
                <a:latin typeface="Avenir Next LT Pro" panose="020B0504020202020204" pitchFamily="34" charset="77"/>
              </a:rPr>
              <a:t>Put your state files on versioned file shares and make backups</a:t>
            </a:r>
          </a:p>
          <a:p>
            <a:pPr lvl="1">
              <a:buFont typeface="Wingdings" pitchFamily="2" charset="2"/>
              <a:buChar char="§"/>
            </a:pPr>
            <a:endParaRPr lang="en-DE" sz="1800" dirty="0">
              <a:latin typeface="Avenir Next LT Pro" panose="020B0504020202020204" pitchFamily="34" charset="77"/>
            </a:endParaRPr>
          </a:p>
          <a:p>
            <a:pPr marL="0" indent="0">
              <a:buNone/>
            </a:pPr>
            <a:endParaRPr lang="en-DE" sz="1800" dirty="0">
              <a:latin typeface="Avenir Next LT Pro" panose="020B0504020202020204" pitchFamily="34" charset="77"/>
            </a:endParaRPr>
          </a:p>
          <a:p>
            <a:pPr>
              <a:buFont typeface="Wingdings" pitchFamily="2" charset="2"/>
              <a:buChar char="§"/>
            </a:pPr>
            <a:endParaRPr lang="en-DE" sz="1800" dirty="0">
              <a:latin typeface="Avenir Next LT Pro" panose="020B0504020202020204" pitchFamily="34" charset="7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F1F55-A0BA-C56B-21E9-4C6CC2EB6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7846" y="10"/>
            <a:ext cx="602415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pic>
        <p:nvPicPr>
          <p:cNvPr id="8" name="Picture 2" descr="E2EVC Virtualization Conference">
            <a:extLst>
              <a:ext uri="{FF2B5EF4-FFF2-40B4-BE49-F238E27FC236}">
                <a16:creationId xmlns:a16="http://schemas.microsoft.com/office/drawing/2014/main" id="{4C50D387-E1B5-93B5-B9A9-7FA3593C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5944FC-82BF-2C2E-35F5-6E1E042F9767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9121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69FF1D-4418-9548-C159-F410F7AD4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83E94-BE85-5F30-3E98-971FF55E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87" y="11617"/>
            <a:ext cx="4782458" cy="1325563"/>
          </a:xfrm>
        </p:spPr>
        <p:txBody>
          <a:bodyPr>
            <a:noAutofit/>
          </a:bodyPr>
          <a:lstStyle/>
          <a:p>
            <a:r>
              <a:rPr lang="en-DE" sz="3200" dirty="0">
                <a:latin typeface="Avenir Next LT Pro" panose="020B0504020202020204" pitchFamily="34" charset="77"/>
              </a:rPr>
              <a:t>99 PROBLEMS BUT THE PIPELINE AIN´T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2BD76-D2B3-CDB1-1CFC-A19AE0E8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86" y="1487310"/>
            <a:ext cx="4782458" cy="3181684"/>
          </a:xfrm>
        </p:spPr>
        <p:txBody>
          <a:bodyPr anchor="t"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de-DE" sz="1800" dirty="0">
                <a:latin typeface="Avenir Next LT Pro" panose="020B0504020202020204" pitchFamily="34" charset="77"/>
              </a:rPr>
              <a:t>Pipelines </a:t>
            </a:r>
            <a:r>
              <a:rPr lang="de-DE" sz="1800" dirty="0" err="1">
                <a:latin typeface="Avenir Next LT Pro" panose="020B0504020202020204" pitchFamily="34" charset="77"/>
              </a:rPr>
              <a:t>are</a:t>
            </a:r>
            <a:r>
              <a:rPr lang="de-DE" sz="1800" dirty="0">
                <a:latin typeface="Avenir Next LT Pro" panose="020B0504020202020204" pitchFamily="34" charset="77"/>
              </a:rPr>
              <a:t> code </a:t>
            </a:r>
            <a:r>
              <a:rPr lang="de-DE" sz="1800" dirty="0" err="1">
                <a:latin typeface="Avenir Next LT Pro" panose="020B0504020202020204" pitchFamily="34" charset="77"/>
              </a:rPr>
              <a:t>either</a:t>
            </a:r>
            <a:endParaRPr lang="de-DE" sz="1800" dirty="0">
              <a:latin typeface="Avenir Next LT Pro" panose="020B0504020202020204" pitchFamily="34" charset="77"/>
            </a:endParaRPr>
          </a:p>
          <a:p>
            <a:pPr>
              <a:buFont typeface="Wingdings" pitchFamily="2" charset="2"/>
              <a:buChar char="§"/>
            </a:pPr>
            <a:r>
              <a:rPr lang="de-DE" sz="1800" dirty="0">
                <a:latin typeface="Avenir Next LT Pro" panose="020B0504020202020204" pitchFamily="34" charset="77"/>
              </a:rPr>
              <a:t>Pipelines will crash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err="1">
                <a:latin typeface="Avenir Next LT Pro" panose="020B0504020202020204" pitchFamily="34" charset="77"/>
              </a:rPr>
              <a:t>Because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of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timeouts</a:t>
            </a:r>
            <a:endParaRPr lang="de-DE" sz="1800" dirty="0">
              <a:latin typeface="Avenir Next LT Pro" panose="020B0504020202020204" pitchFamily="34" charset="77"/>
            </a:endParaRPr>
          </a:p>
          <a:p>
            <a:pPr lvl="1">
              <a:buFont typeface="Wingdings" pitchFamily="2" charset="2"/>
              <a:buChar char="§"/>
            </a:pPr>
            <a:r>
              <a:rPr lang="de-DE" sz="1800" dirty="0">
                <a:latin typeface="Avenir Next LT Pro" panose="020B0504020202020204" pitchFamily="34" charset="77"/>
              </a:rPr>
              <a:t>Network </a:t>
            </a:r>
            <a:r>
              <a:rPr lang="de-DE" sz="1800" dirty="0" err="1">
                <a:latin typeface="Avenir Next LT Pro" panose="020B0504020202020204" pitchFamily="34" charset="77"/>
              </a:rPr>
              <a:t>interrupts</a:t>
            </a:r>
            <a:endParaRPr lang="de-DE" sz="1800" dirty="0">
              <a:latin typeface="Avenir Next LT Pro" panose="020B0504020202020204" pitchFamily="34" charset="77"/>
            </a:endParaRPr>
          </a:p>
          <a:p>
            <a:pPr lvl="1">
              <a:buFont typeface="Wingdings" pitchFamily="2" charset="2"/>
              <a:buChar char="§"/>
            </a:pPr>
            <a:r>
              <a:rPr lang="de-DE" sz="1800" dirty="0">
                <a:latin typeface="Avenir Next LT Pro" panose="020B0504020202020204" pitchFamily="34" charset="77"/>
              </a:rPr>
              <a:t>Cloud Provider </a:t>
            </a:r>
            <a:r>
              <a:rPr lang="de-DE" sz="1800" dirty="0" err="1">
                <a:latin typeface="Avenir Next LT Pro" panose="020B0504020202020204" pitchFamily="34" charset="77"/>
              </a:rPr>
              <a:t>issues</a:t>
            </a:r>
            <a:endParaRPr lang="de-DE" sz="1800" dirty="0">
              <a:latin typeface="Avenir Next LT Pro" panose="020B0504020202020204" pitchFamily="34" charset="77"/>
            </a:endParaRPr>
          </a:p>
          <a:p>
            <a:pPr lvl="1">
              <a:buFont typeface="Wingdings" pitchFamily="2" charset="2"/>
              <a:buChar char="§"/>
            </a:pPr>
            <a:r>
              <a:rPr lang="de-DE" sz="1800" dirty="0">
                <a:latin typeface="Avenir Next LT Pro" panose="020B0504020202020204" pitchFamily="34" charset="77"/>
              </a:rPr>
              <a:t>Sudden </a:t>
            </a:r>
            <a:r>
              <a:rPr lang="de-DE" sz="1800" dirty="0" err="1">
                <a:latin typeface="Avenir Next LT Pro" panose="020B0504020202020204" pitchFamily="34" charset="77"/>
              </a:rPr>
              <a:t>death</a:t>
            </a:r>
            <a:endParaRPr lang="de-DE" sz="1800" dirty="0">
              <a:latin typeface="Avenir Next LT Pro" panose="020B0504020202020204" pitchFamily="34" charset="77"/>
            </a:endParaRPr>
          </a:p>
          <a:p>
            <a:pPr>
              <a:buFont typeface="Wingdings" pitchFamily="2" charset="2"/>
              <a:buChar char="§"/>
            </a:pPr>
            <a:r>
              <a:rPr lang="de-DE" sz="1800" dirty="0">
                <a:latin typeface="Avenir Next LT Pro" panose="020B0504020202020204" pitchFamily="34" charset="77"/>
              </a:rPr>
              <a:t>Pipelines </a:t>
            </a:r>
            <a:r>
              <a:rPr lang="de-DE" sz="1800" dirty="0" err="1">
                <a:latin typeface="Avenir Next LT Pro" panose="020B0504020202020204" pitchFamily="34" charset="77"/>
              </a:rPr>
              <a:t>should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run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automatically</a:t>
            </a:r>
            <a:r>
              <a:rPr lang="de-DE" sz="1800" dirty="0">
                <a:latin typeface="Avenir Next LT Pro" panose="020B0504020202020204" pitchFamily="34" charset="77"/>
              </a:rPr>
              <a:t>, </a:t>
            </a:r>
            <a:r>
              <a:rPr lang="de-DE" sz="1800" dirty="0" err="1">
                <a:latin typeface="Avenir Next LT Pro" panose="020B0504020202020204" pitchFamily="34" charset="77"/>
              </a:rPr>
              <a:t>there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is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nothing</a:t>
            </a:r>
            <a:r>
              <a:rPr lang="de-DE" sz="1800" dirty="0">
                <a:latin typeface="Avenir Next LT Pro" panose="020B0504020202020204" pitchFamily="34" charset="77"/>
              </a:rPr>
              <a:t> like </a:t>
            </a:r>
            <a:r>
              <a:rPr lang="de-DE" sz="1800" dirty="0" err="1">
                <a:latin typeface="Avenir Next LT Pro" panose="020B0504020202020204" pitchFamily="34" charset="77"/>
              </a:rPr>
              <a:t>the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pipeline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guy</a:t>
            </a:r>
            <a:r>
              <a:rPr lang="de-DE" sz="1800" dirty="0">
                <a:latin typeface="Avenir Next LT Pro" panose="020B0504020202020204" pitchFamily="34" charset="77"/>
              </a:rPr>
              <a:t>, </a:t>
            </a:r>
            <a:r>
              <a:rPr lang="de-DE" sz="1800" dirty="0" err="1">
                <a:latin typeface="Avenir Next LT Pro" panose="020B0504020202020204" pitchFamily="34" charset="77"/>
              </a:rPr>
              <a:t>everybody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is</a:t>
            </a:r>
            <a:r>
              <a:rPr lang="de-DE" sz="1800" dirty="0">
                <a:latin typeface="Avenir Next LT Pro" panose="020B0504020202020204" pitchFamily="34" charset="77"/>
              </a:rPr>
              <a:t> in </a:t>
            </a:r>
            <a:r>
              <a:rPr lang="de-DE" sz="1800" dirty="0" err="1">
                <a:latin typeface="Avenir Next LT Pro" panose="020B0504020202020204" pitchFamily="34" charset="77"/>
              </a:rPr>
              <a:t>the</a:t>
            </a:r>
            <a:r>
              <a:rPr lang="de-DE" sz="1800" dirty="0">
                <a:latin typeface="Avenir Next LT Pro" panose="020B0504020202020204" pitchFamily="34" charset="77"/>
              </a:rPr>
              <a:t> same </a:t>
            </a:r>
            <a:r>
              <a:rPr lang="de-DE" sz="1800" dirty="0" err="1">
                <a:latin typeface="Avenir Next LT Pro" panose="020B0504020202020204" pitchFamily="34" charset="77"/>
              </a:rPr>
              <a:t>boat</a:t>
            </a:r>
            <a:endParaRPr lang="de-DE" sz="1800" dirty="0">
              <a:latin typeface="Avenir Next LT Pro" panose="020B0504020202020204" pitchFamily="34" charset="77"/>
            </a:endParaRPr>
          </a:p>
          <a:p>
            <a:pPr>
              <a:buFont typeface="Wingdings" pitchFamily="2" charset="2"/>
              <a:buChar char="§"/>
            </a:pPr>
            <a:r>
              <a:rPr lang="de-DE" sz="1800" dirty="0" err="1">
                <a:latin typeface="Avenir Next LT Pro" panose="020B0504020202020204" pitchFamily="34" charset="77"/>
              </a:rPr>
              <a:t>Learn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how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to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taint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resources</a:t>
            </a:r>
            <a:r>
              <a:rPr lang="de-DE" sz="1800" dirty="0">
                <a:latin typeface="Avenir Next LT Pro" panose="020B0504020202020204" pitchFamily="34" charset="77"/>
              </a:rPr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>
                <a:latin typeface="Avenir Next LT Pro" panose="020B0504020202020204" pitchFamily="34" charset="77"/>
              </a:rPr>
              <a:t>Terraform </a:t>
            </a:r>
            <a:r>
              <a:rPr lang="de-DE" sz="1800" dirty="0" err="1">
                <a:latin typeface="Avenir Next LT Pro" panose="020B0504020202020204" pitchFamily="34" charset="77"/>
              </a:rPr>
              <a:t>taint</a:t>
            </a:r>
            <a:endParaRPr lang="de-DE" sz="1800" dirty="0">
              <a:latin typeface="Avenir Next LT Pro" panose="020B0504020202020204" pitchFamily="34" charset="77"/>
            </a:endParaRPr>
          </a:p>
          <a:p>
            <a:pPr>
              <a:buFont typeface="Wingdings" pitchFamily="2" charset="2"/>
              <a:buChar char="§"/>
            </a:pPr>
            <a:r>
              <a:rPr lang="de-DE" sz="1800" dirty="0" err="1">
                <a:latin typeface="Avenir Next LT Pro" panose="020B0504020202020204" pitchFamily="34" charset="77"/>
              </a:rPr>
              <a:t>Learn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how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to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adjust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state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files</a:t>
            </a:r>
            <a:r>
              <a:rPr lang="de-DE" sz="1800" dirty="0">
                <a:latin typeface="Avenir Next LT Pro" panose="020B0504020202020204" pitchFamily="34" charset="77"/>
              </a:rPr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>
                <a:latin typeface="Avenir Next LT Pro" panose="020B0504020202020204" pitchFamily="34" charset="77"/>
              </a:rPr>
              <a:t>Terraform </a:t>
            </a:r>
            <a:r>
              <a:rPr lang="de-DE" sz="1800" dirty="0" err="1">
                <a:latin typeface="Avenir Next LT Pro" panose="020B0504020202020204" pitchFamily="34" charset="77"/>
              </a:rPr>
              <a:t>state</a:t>
            </a:r>
            <a:endParaRPr lang="de-DE" sz="1800" dirty="0">
              <a:latin typeface="Avenir Next LT Pro" panose="020B0504020202020204" pitchFamily="34" charset="77"/>
            </a:endParaRPr>
          </a:p>
          <a:p>
            <a:endParaRPr lang="en-GB" sz="1800" dirty="0">
              <a:latin typeface="Avenir Next LT Pro" panose="020B0504020202020204" pitchFamily="34" charset="77"/>
            </a:endParaRPr>
          </a:p>
          <a:p>
            <a:pPr marL="457200" lvl="1" indent="0">
              <a:buNone/>
            </a:pPr>
            <a:endParaRPr lang="en-DE" sz="1800" dirty="0">
              <a:latin typeface="Avenir Next LT Pro" panose="020B0504020202020204" pitchFamily="34" charset="77"/>
            </a:endParaRPr>
          </a:p>
          <a:p>
            <a:endParaRPr lang="en-DE" sz="1800" dirty="0">
              <a:latin typeface="Avenir Next LT Pro" panose="020B0504020202020204" pitchFamily="34" charset="77"/>
            </a:endParaRPr>
          </a:p>
          <a:p>
            <a:endParaRPr lang="en-DE" sz="1800" dirty="0">
              <a:latin typeface="Avenir Next LT Pro" panose="020B0504020202020204" pitchFamily="34" charset="77"/>
            </a:endParaRPr>
          </a:p>
        </p:txBody>
      </p:sp>
      <p:pic>
        <p:nvPicPr>
          <p:cNvPr id="10" name="Picture 2" descr="E2EVC Virtualization Conference">
            <a:extLst>
              <a:ext uri="{FF2B5EF4-FFF2-40B4-BE49-F238E27FC236}">
                <a16:creationId xmlns:a16="http://schemas.microsoft.com/office/drawing/2014/main" id="{9C02BA3C-E94F-1C30-79A7-95CA9EA9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317656-EC1C-A3FE-79DD-3F055AD4A5A6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98070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8A6CFC-847B-9E38-A0DA-431860772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4AFA7-4FD5-8B15-3A2C-191D5922A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1612"/>
            <a:ext cx="4819952" cy="1325563"/>
          </a:xfrm>
        </p:spPr>
        <p:txBody>
          <a:bodyPr>
            <a:noAutofit/>
          </a:bodyPr>
          <a:lstStyle/>
          <a:p>
            <a:r>
              <a:rPr lang="en-DE" sz="3200" dirty="0">
                <a:latin typeface="Avenir Next LT Pro" panose="020B0504020202020204" pitchFamily="34" charset="77"/>
              </a:rPr>
              <a:t>99 PROBLEMS BUT THE DEVELOPER AIN´T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93CD-433E-E231-411A-65BD01A4E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1487305"/>
            <a:ext cx="4819951" cy="3181684"/>
          </a:xfrm>
        </p:spPr>
        <p:txBody>
          <a:bodyPr anchor="t">
            <a:noAutofit/>
          </a:bodyPr>
          <a:lstStyle/>
          <a:p>
            <a:r>
              <a:rPr lang="en-GB" sz="1800" dirty="0">
                <a:latin typeface="Avenir Next LT Pro" panose="020B0504020202020204" pitchFamily="34" charset="77"/>
              </a:rPr>
              <a:t>L</a:t>
            </a:r>
            <a:r>
              <a:rPr lang="en-DE" sz="1800" dirty="0">
                <a:latin typeface="Avenir Next LT Pro" panose="020B0504020202020204" pitchFamily="34" charset="77"/>
              </a:rPr>
              <a:t>ocal versions vs. pipelines versions</a:t>
            </a:r>
          </a:p>
          <a:p>
            <a:pPr lvl="1"/>
            <a:r>
              <a:rPr lang="en-GB" sz="1800" dirty="0">
                <a:latin typeface="Avenir Next LT Pro" panose="020B0504020202020204" pitchFamily="34" charset="77"/>
              </a:rPr>
              <a:t>e</a:t>
            </a:r>
            <a:r>
              <a:rPr lang="en-DE" sz="1800" dirty="0">
                <a:latin typeface="Avenir Next LT Pro" panose="020B0504020202020204" pitchFamily="34" charset="77"/>
              </a:rPr>
              <a:t>.g. running terraform 1.1.1 locally and latest in pipeline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P</a:t>
            </a:r>
            <a:r>
              <a:rPr lang="en-DE" sz="1800" dirty="0">
                <a:latin typeface="Avenir Next LT Pro" panose="020B0504020202020204" pitchFamily="34" charset="77"/>
              </a:rPr>
              <a:t>revent approving PRs by the one who requested it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P</a:t>
            </a:r>
            <a:r>
              <a:rPr lang="en-DE" sz="1800" dirty="0">
                <a:latin typeface="Avenir Next LT Pro" panose="020B0504020202020204" pitchFamily="34" charset="77"/>
              </a:rPr>
              <a:t>revent pushes to master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D</a:t>
            </a:r>
            <a:r>
              <a:rPr lang="en-DE" sz="1800" dirty="0">
                <a:latin typeface="Avenir Next LT Pro" panose="020B0504020202020204" pitchFamily="34" charset="77"/>
              </a:rPr>
              <a:t>ifferent coding styles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M</a:t>
            </a:r>
            <a:r>
              <a:rPr lang="en-DE" sz="1800" dirty="0">
                <a:latin typeface="Avenir Next LT Pro" panose="020B0504020202020204" pitchFamily="34" charset="77"/>
              </a:rPr>
              <a:t>aking manual changes in production accounts</a:t>
            </a:r>
          </a:p>
          <a:p>
            <a:pPr lvl="1"/>
            <a:r>
              <a:rPr lang="en-GB" sz="1800" dirty="0">
                <a:latin typeface="Avenir Next LT Pro" panose="020B0504020202020204" pitchFamily="34" charset="77"/>
              </a:rPr>
              <a:t>W</a:t>
            </a:r>
            <a:r>
              <a:rPr lang="en-DE" sz="1800" dirty="0">
                <a:latin typeface="Avenir Next LT Pro" panose="020B0504020202020204" pitchFamily="34" charset="77"/>
              </a:rPr>
              <a:t>ill kill your state files and pipelines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Lack of architecture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Spaghetti code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Lack of documentation</a:t>
            </a:r>
          </a:p>
        </p:txBody>
      </p:sp>
      <p:pic>
        <p:nvPicPr>
          <p:cNvPr id="10" name="Picture 2" descr="E2EVC Virtualization Conference">
            <a:extLst>
              <a:ext uri="{FF2B5EF4-FFF2-40B4-BE49-F238E27FC236}">
                <a16:creationId xmlns:a16="http://schemas.microsoft.com/office/drawing/2014/main" id="{C36C54F3-51D0-A518-C0A0-EB00AFEE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23A4C7-4089-5A8A-CA0A-48E995B19EDE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latin typeface="Avenir Next LT Pro" panose="020B050402020202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CB581-1757-793F-BD7C-D91BD9C56E4F}"/>
              </a:ext>
            </a:extLst>
          </p:cNvPr>
          <p:cNvSpPr txBox="1"/>
          <p:nvPr/>
        </p:nvSpPr>
        <p:spPr>
          <a:xfrm rot="20674815">
            <a:off x="511904" y="971063"/>
            <a:ext cx="486043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WORKS ON MY MACHINE!</a:t>
            </a:r>
          </a:p>
        </p:txBody>
      </p:sp>
    </p:spTree>
    <p:extLst>
      <p:ext uri="{BB962C8B-B14F-4D97-AF65-F5344CB8AC3E}">
        <p14:creationId xmlns:p14="http://schemas.microsoft.com/office/powerpoint/2010/main" val="4171566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3629-FCE0-8108-297E-1435CA76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20332"/>
            <a:ext cx="5277333" cy="1325563"/>
          </a:xfrm>
        </p:spPr>
        <p:txBody>
          <a:bodyPr>
            <a:noAutofit/>
          </a:bodyPr>
          <a:lstStyle/>
          <a:p>
            <a:r>
              <a:rPr lang="en-DE" sz="3200" dirty="0"/>
              <a:t>99 PROBLEMS BUT THE CLOUD PROVIDER AIN´T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5B46-A84D-813C-8A45-C6FD71C0B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1496025"/>
            <a:ext cx="5272888" cy="3181684"/>
          </a:xfrm>
        </p:spPr>
        <p:txBody>
          <a:bodyPr anchor="t">
            <a:noAutofit/>
          </a:bodyPr>
          <a:lstStyle/>
          <a:p>
            <a:r>
              <a:rPr lang="en-DE" sz="1800" dirty="0">
                <a:latin typeface="Avenir Next LT Pro" panose="020B0504020202020204" pitchFamily="34" charset="77"/>
              </a:rPr>
              <a:t>Check change logs frequently to be notified of provider changes</a:t>
            </a:r>
          </a:p>
          <a:p>
            <a:pPr lvl="1"/>
            <a:r>
              <a:rPr lang="en-GB" sz="1800" dirty="0">
                <a:latin typeface="Avenir Next LT Pro" panose="020B0504020202020204" pitchFamily="34" charset="77"/>
              </a:rPr>
              <a:t>T</a:t>
            </a:r>
            <a:r>
              <a:rPr lang="en-DE" sz="1800" dirty="0">
                <a:latin typeface="Avenir Next LT Pro" panose="020B0504020202020204" pitchFamily="34" charset="77"/>
              </a:rPr>
              <a:t>his will kill your pipeline and in worst case state files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Services issues although status is green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Service changes without proper notification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R</a:t>
            </a:r>
            <a:r>
              <a:rPr lang="en-DE" sz="1800" dirty="0">
                <a:latin typeface="Avenir Next LT Pro" panose="020B0504020202020204" pitchFamily="34" charset="77"/>
              </a:rPr>
              <a:t>un pipelines every day</a:t>
            </a:r>
          </a:p>
          <a:p>
            <a:pPr lvl="1"/>
            <a:r>
              <a:rPr lang="en-GB" sz="1800" dirty="0">
                <a:latin typeface="Avenir Next LT Pro" panose="020B0504020202020204" pitchFamily="34" charset="77"/>
              </a:rPr>
              <a:t>T</a:t>
            </a:r>
            <a:r>
              <a:rPr lang="en-DE" sz="1800" dirty="0">
                <a:latin typeface="Avenir Next LT Pro" panose="020B0504020202020204" pitchFamily="34" charset="77"/>
              </a:rPr>
              <a:t>his won´t safe you from harm, but will reduce impacts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Yes, we all are beta testers</a:t>
            </a:r>
          </a:p>
          <a:p>
            <a:pPr lvl="1"/>
            <a:r>
              <a:rPr lang="en-GB" sz="1800" dirty="0">
                <a:latin typeface="Avenir Next LT Pro" panose="020B0504020202020204" pitchFamily="34" charset="77"/>
              </a:rPr>
              <a:t>W</a:t>
            </a:r>
            <a:r>
              <a:rPr lang="en-DE" sz="1800" dirty="0">
                <a:latin typeface="Avenir Next LT Pro" panose="020B0504020202020204" pitchFamily="34" charset="77"/>
              </a:rPr>
              <a:t>e killed Opensearch multiple times and had to wait for AWS to fix it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If Github or Azure repos are unavailable you won´t deploy anything</a:t>
            </a:r>
          </a:p>
          <a:p>
            <a:pPr lvl="1"/>
            <a:r>
              <a:rPr lang="en-GB" sz="1800" dirty="0">
                <a:latin typeface="Avenir Next LT Pro" panose="020B0504020202020204" pitchFamily="34" charset="77"/>
              </a:rPr>
              <a:t>R</a:t>
            </a:r>
            <a:r>
              <a:rPr lang="en-DE" sz="1800" dirty="0">
                <a:latin typeface="Avenir Next LT Pro" panose="020B0504020202020204" pitchFamily="34" charset="77"/>
              </a:rPr>
              <a:t>eplicate code and use hosted runners</a:t>
            </a:r>
          </a:p>
        </p:txBody>
      </p:sp>
      <p:sp>
        <p:nvSpPr>
          <p:cNvPr id="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7425C-BB10-FC0E-7766-36417992F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331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8" name="Picture 2" descr="E2EVC Virtualization Conference">
            <a:extLst>
              <a:ext uri="{FF2B5EF4-FFF2-40B4-BE49-F238E27FC236}">
                <a16:creationId xmlns:a16="http://schemas.microsoft.com/office/drawing/2014/main" id="{7F833E27-2F1D-5E2C-B80B-D74CEA9E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4710F8-5FD6-05FC-7A53-AE6959220C04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84408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9C4-9E06-3816-7201-3422690B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en-DE" sz="3200" dirty="0">
                <a:latin typeface="Avenir Next LT Pro" panose="020B0504020202020204" pitchFamily="34" charset="77"/>
              </a:rPr>
              <a:t>99 PROBLEMS BUT TESTING AIN`T ONE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214E0-3F59-7EB5-0C12-164E8E606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4BDE3-B6F0-1047-29EF-6933D789E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329" y="2279018"/>
            <a:ext cx="5314543" cy="3375920"/>
          </a:xfrm>
        </p:spPr>
        <p:txBody>
          <a:bodyPr anchor="t">
            <a:normAutofit lnSpcReduction="10000"/>
          </a:bodyPr>
          <a:lstStyle/>
          <a:p>
            <a:r>
              <a:rPr lang="en-GB" sz="1800" dirty="0">
                <a:latin typeface="Avenir Next LT Pro" panose="020B0504020202020204" pitchFamily="34" charset="77"/>
              </a:rPr>
              <a:t>R</a:t>
            </a:r>
            <a:r>
              <a:rPr lang="en-DE" sz="1800" dirty="0">
                <a:latin typeface="Avenir Next LT Pro" panose="020B0504020202020204" pitchFamily="34" charset="77"/>
              </a:rPr>
              <a:t>un pipelines frequently… daily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D</a:t>
            </a:r>
            <a:r>
              <a:rPr lang="en-DE" sz="1800" dirty="0">
                <a:latin typeface="Avenir Next LT Pro" panose="020B0504020202020204" pitchFamily="34" charset="77"/>
              </a:rPr>
              <a:t>on´t deploy central services without a dev environment (dev Landing zone)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D</a:t>
            </a:r>
            <a:r>
              <a:rPr lang="en-DE" sz="1800" dirty="0">
                <a:latin typeface="Avenir Next LT Pro" panose="020B0504020202020204" pitchFamily="34" charset="77"/>
              </a:rPr>
              <a:t>estroy, deploy, destroy, deploy…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T</a:t>
            </a:r>
            <a:r>
              <a:rPr lang="en-DE" sz="1800" dirty="0">
                <a:latin typeface="Avenir Next LT Pro" panose="020B0504020202020204" pitchFamily="34" charset="77"/>
              </a:rPr>
              <a:t>est multiple times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D</a:t>
            </a:r>
            <a:r>
              <a:rPr lang="en-DE" sz="1800" dirty="0">
                <a:latin typeface="Avenir Next LT Pro" panose="020B0504020202020204" pitchFamily="34" charset="77"/>
              </a:rPr>
              <a:t>evelopers are the worst testers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Developers will find a way that test will always succeed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PRs with multiple approvers</a:t>
            </a:r>
          </a:p>
          <a:p>
            <a:pPr lvl="1"/>
            <a:r>
              <a:rPr lang="en-GB" sz="1800" dirty="0">
                <a:latin typeface="Avenir Next LT Pro" panose="020B0504020202020204" pitchFamily="34" charset="77"/>
              </a:rPr>
              <a:t>E</a:t>
            </a:r>
            <a:r>
              <a:rPr lang="en-DE" sz="1800" dirty="0">
                <a:latin typeface="Avenir Next LT Pro" panose="020B0504020202020204" pitchFamily="34" charset="77"/>
              </a:rPr>
              <a:t>ven 4 eye principle sucks!</a:t>
            </a:r>
          </a:p>
        </p:txBody>
      </p:sp>
      <p:pic>
        <p:nvPicPr>
          <p:cNvPr id="8" name="Picture 2" descr="E2EVC Virtualization Conference">
            <a:extLst>
              <a:ext uri="{FF2B5EF4-FFF2-40B4-BE49-F238E27FC236}">
                <a16:creationId xmlns:a16="http://schemas.microsoft.com/office/drawing/2014/main" id="{987C024D-01DC-6AE6-7F1A-33385C30D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C50AE7-5E67-E130-0073-8B3B09DA6FE0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481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80B5A4-A048-FDFE-AE49-690DBF9612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DC902-673B-2F9C-2C24-08A6818F6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20328"/>
            <a:ext cx="4819952" cy="1325563"/>
          </a:xfrm>
        </p:spPr>
        <p:txBody>
          <a:bodyPr>
            <a:normAutofit/>
          </a:bodyPr>
          <a:lstStyle/>
          <a:p>
            <a:r>
              <a:rPr lang="en-DE" sz="3200" dirty="0">
                <a:latin typeface="Avenir Next LT Pro" panose="020B0504020202020204" pitchFamily="34" charset="77"/>
              </a:rPr>
              <a:t>99 PROBLEMS BUT SECURITY AIN´T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7728-8DEB-DF02-30B5-372F83EE7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1496021"/>
            <a:ext cx="4819951" cy="3181684"/>
          </a:xfrm>
        </p:spPr>
        <p:txBody>
          <a:bodyPr anchor="t"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DE" sz="1800" dirty="0">
                <a:latin typeface="Avenir Next LT Pro" panose="020B0504020202020204" pitchFamily="34" charset="77"/>
              </a:rPr>
              <a:t>Don´t use wildcards in policies</a:t>
            </a:r>
          </a:p>
          <a:p>
            <a:pPr>
              <a:buFont typeface="Wingdings" pitchFamily="2" charset="2"/>
              <a:buChar char="§"/>
            </a:pPr>
            <a:r>
              <a:rPr lang="en-GB" sz="1800" dirty="0">
                <a:latin typeface="Avenir Next LT Pro" panose="020B0504020202020204" pitchFamily="34" charset="77"/>
              </a:rPr>
              <a:t>D</a:t>
            </a:r>
            <a:r>
              <a:rPr lang="en-DE" sz="1800" dirty="0">
                <a:latin typeface="Avenir Next LT Pro" panose="020B0504020202020204" pitchFamily="34" charset="77"/>
              </a:rPr>
              <a:t>on´t use weak passwords, even if you just test something</a:t>
            </a:r>
          </a:p>
          <a:p>
            <a:pPr marL="0" indent="0">
              <a:buNone/>
            </a:pPr>
            <a:endParaRPr lang="en-DE" sz="1800" dirty="0">
              <a:latin typeface="Avenir Next LT Pro" panose="020B0504020202020204" pitchFamily="34" charset="77"/>
            </a:endParaRPr>
          </a:p>
          <a:p>
            <a:pPr marL="0" indent="0" algn="ctr">
              <a:buNone/>
            </a:pPr>
            <a:r>
              <a:rPr lang="en-DE" sz="1800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Thank you for letting me test.</a:t>
            </a:r>
          </a:p>
          <a:p>
            <a:pPr marL="0" indent="0">
              <a:buNone/>
            </a:pPr>
            <a:endParaRPr lang="en-DE" sz="1800" dirty="0">
              <a:latin typeface="Avenir Next LT Pro" panose="020B0504020202020204" pitchFamily="34" charset="77"/>
            </a:endParaRPr>
          </a:p>
          <a:p>
            <a:pPr>
              <a:buFont typeface="Wingdings" pitchFamily="2" charset="2"/>
              <a:buChar char="§"/>
            </a:pPr>
            <a:r>
              <a:rPr lang="en-DE" sz="1800" dirty="0">
                <a:latin typeface="Avenir Next LT Pro" panose="020B0504020202020204" pitchFamily="34" charset="77"/>
              </a:rPr>
              <a:t>Least privileges, especially for your developers</a:t>
            </a:r>
          </a:p>
          <a:p>
            <a:pPr>
              <a:buFont typeface="Wingdings" pitchFamily="2" charset="2"/>
              <a:buChar char="§"/>
            </a:pPr>
            <a:r>
              <a:rPr lang="en-GB" sz="1800" dirty="0">
                <a:latin typeface="Avenir Next LT Pro" panose="020B0504020202020204" pitchFamily="34" charset="77"/>
              </a:rPr>
              <a:t>D</a:t>
            </a:r>
            <a:r>
              <a:rPr lang="en-DE" sz="1800" dirty="0">
                <a:latin typeface="Avenir Next LT Pro" panose="020B0504020202020204" pitchFamily="34" charset="77"/>
              </a:rPr>
              <a:t>on´t use access keys, use assume role or Vault for secrets</a:t>
            </a:r>
          </a:p>
          <a:p>
            <a:pPr>
              <a:buFont typeface="Wingdings" pitchFamily="2" charset="2"/>
              <a:buChar char="§"/>
            </a:pPr>
            <a:r>
              <a:rPr lang="en-DE" sz="1800" dirty="0">
                <a:latin typeface="Avenir Next LT Pro" panose="020B0504020202020204" pitchFamily="34" charset="77"/>
              </a:rPr>
              <a:t>Use everything that can improve security</a:t>
            </a:r>
          </a:p>
          <a:p>
            <a:pPr>
              <a:buFont typeface="Wingdings" pitchFamily="2" charset="2"/>
              <a:buChar char="§"/>
            </a:pPr>
            <a:r>
              <a:rPr lang="en-DE" sz="1800" dirty="0">
                <a:latin typeface="Avenir Next LT Pro" panose="020B0504020202020204" pitchFamily="34" charset="77"/>
              </a:rPr>
              <a:t>No users in root account, use central security account</a:t>
            </a:r>
          </a:p>
        </p:txBody>
      </p:sp>
      <p:pic>
        <p:nvPicPr>
          <p:cNvPr id="10" name="Picture 2" descr="E2EVC Virtualization Conference">
            <a:extLst>
              <a:ext uri="{FF2B5EF4-FFF2-40B4-BE49-F238E27FC236}">
                <a16:creationId xmlns:a16="http://schemas.microsoft.com/office/drawing/2014/main" id="{2A016CFF-3428-5D86-F5D7-EB749492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3E6F69-0012-E70F-7576-5544B982EBE3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7077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1EAE0B-C8A1-392F-EC1F-8F15658F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2918"/>
            <a:ext cx="5006336" cy="1325563"/>
          </a:xfrm>
        </p:spPr>
        <p:txBody>
          <a:bodyPr>
            <a:noAutofit/>
          </a:bodyPr>
          <a:lstStyle/>
          <a:p>
            <a:r>
              <a:rPr lang="en-DE" sz="3200" dirty="0">
                <a:latin typeface="Avenir Next LT Pro" panose="020B0504020202020204" pitchFamily="34" charset="77"/>
              </a:rPr>
              <a:t>99 PROBLEMS BUT OPERATIONS AIN´T ONE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EBEE3-BB8E-75E8-96C6-BFFFD96ED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8535-CD32-1D79-39CB-8AC70E0C3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78" y="1478611"/>
            <a:ext cx="5004073" cy="3181684"/>
          </a:xfrm>
        </p:spPr>
        <p:txBody>
          <a:bodyPr anchor="t"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DE" sz="1800" dirty="0">
                <a:latin typeface="Avenir Next LT Pro" panose="020B0504020202020204" pitchFamily="34" charset="77"/>
              </a:rPr>
              <a:t>Never Change a Running System</a:t>
            </a:r>
          </a:p>
          <a:p>
            <a:pPr marL="0" indent="0">
              <a:buNone/>
            </a:pPr>
            <a:endParaRPr lang="en-DE" sz="1800" dirty="0">
              <a:latin typeface="Avenir Next LT Pro" panose="020B0504020202020204" pitchFamily="34" charset="77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I</a:t>
            </a:r>
            <a:r>
              <a:rPr lang="en-DE" sz="1800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s the most dumb thing you can do!</a:t>
            </a:r>
          </a:p>
          <a:p>
            <a:pPr marL="0" indent="0">
              <a:buNone/>
            </a:pPr>
            <a:endParaRPr lang="en-DE" sz="1800" dirty="0">
              <a:latin typeface="Avenir Next LT Pro" panose="020B0504020202020204" pitchFamily="34" charset="77"/>
            </a:endParaRPr>
          </a:p>
          <a:p>
            <a:r>
              <a:rPr lang="en-DE" sz="1800" dirty="0">
                <a:latin typeface="Avenir Next LT Pro" panose="020B0504020202020204" pitchFamily="34" charset="77"/>
              </a:rPr>
              <a:t>Don´t run Terraform on Windows:</a:t>
            </a:r>
          </a:p>
          <a:p>
            <a:pPr lvl="1"/>
            <a:r>
              <a:rPr lang="en-DE" sz="1800" dirty="0">
                <a:latin typeface="Avenir Next LT Pro" panose="020B0504020202020204" pitchFamily="34" charset="77"/>
              </a:rPr>
              <a:t>Because not all providers work on it</a:t>
            </a:r>
          </a:p>
          <a:p>
            <a:pPr lvl="1"/>
            <a:r>
              <a:rPr lang="en-DE" sz="1800" dirty="0">
                <a:latin typeface="Avenir Next LT Pro" panose="020B0504020202020204" pitchFamily="34" charset="77"/>
              </a:rPr>
              <a:t>Because a lot of available shell scripts don´t run on it</a:t>
            </a:r>
          </a:p>
          <a:p>
            <a:pPr lvl="1"/>
            <a:r>
              <a:rPr lang="en-DE" sz="1800" dirty="0">
                <a:latin typeface="Avenir Next LT Pro" panose="020B0504020202020204" pitchFamily="34" charset="77"/>
              </a:rPr>
              <a:t>Because case sensitivity on cloud hosted pipelines kills your pipeline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Having smooth pipelines is now one of your main responsibilities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Testing too…</a:t>
            </a:r>
          </a:p>
        </p:txBody>
      </p:sp>
      <p:pic>
        <p:nvPicPr>
          <p:cNvPr id="10" name="Picture 2" descr="E2EVC Virtualization Conference">
            <a:extLst>
              <a:ext uri="{FF2B5EF4-FFF2-40B4-BE49-F238E27FC236}">
                <a16:creationId xmlns:a16="http://schemas.microsoft.com/office/drawing/2014/main" id="{AB96AB09-0BD8-9FB3-5815-9F93B2638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2A187-3CE9-2A95-FEAD-5290988F4EAC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8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5878734-768D-BDA6-F7B1-1BF2DA650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3" r="9848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4AFA7-4FD5-8B15-3A2C-191D5922A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79" y="474007"/>
            <a:ext cx="4782458" cy="1325563"/>
          </a:xfrm>
        </p:spPr>
        <p:txBody>
          <a:bodyPr>
            <a:normAutofit/>
          </a:bodyPr>
          <a:lstStyle/>
          <a:p>
            <a:r>
              <a:rPr lang="en-DE" sz="3100" dirty="0">
                <a:latin typeface="Avenir Next LT Pro" panose="020B0504020202020204" pitchFamily="34" charset="77"/>
              </a:rPr>
              <a:t>99 PROBLEMS BUT TERRAFORM AIN´T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93CD-433E-E231-411A-65BD01A4E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378" y="1949700"/>
            <a:ext cx="4782458" cy="3181684"/>
          </a:xfrm>
        </p:spPr>
        <p:txBody>
          <a:bodyPr anchor="t">
            <a:noAutofit/>
          </a:bodyPr>
          <a:lstStyle/>
          <a:p>
            <a:r>
              <a:rPr lang="de-DE" sz="1800" dirty="0">
                <a:latin typeface="Avenir Next LT Pro" panose="020B0504020202020204" pitchFamily="34" charset="77"/>
              </a:rPr>
              <a:t>Keep </a:t>
            </a:r>
            <a:r>
              <a:rPr lang="de-DE" sz="1800" dirty="0" err="1">
                <a:latin typeface="Avenir Next LT Pro" panose="020B0504020202020204" pitchFamily="34" charset="77"/>
              </a:rPr>
              <a:t>your</a:t>
            </a:r>
            <a:r>
              <a:rPr lang="de-DE" sz="1800" dirty="0">
                <a:latin typeface="Avenir Next LT Pro" panose="020B0504020202020204" pitchFamily="34" charset="77"/>
              </a:rPr>
              <a:t> code dry</a:t>
            </a:r>
          </a:p>
          <a:p>
            <a:r>
              <a:rPr lang="de-DE" sz="1800" dirty="0" err="1">
                <a:latin typeface="Avenir Next LT Pro" panose="020B0504020202020204" pitchFamily="34" charset="77"/>
              </a:rPr>
              <a:t>Get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rid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of</a:t>
            </a:r>
            <a:r>
              <a:rPr lang="de-DE" sz="1800" dirty="0">
                <a:latin typeface="Avenir Next LT Pro" panose="020B0504020202020204" pitchFamily="34" charset="77"/>
              </a:rPr>
              <a:t> </a:t>
            </a:r>
            <a:r>
              <a:rPr lang="de-DE" sz="1800" dirty="0" err="1">
                <a:latin typeface="Avenir Next LT Pro" panose="020B0504020202020204" pitchFamily="34" charset="77"/>
              </a:rPr>
              <a:t>duplicated</a:t>
            </a:r>
            <a:r>
              <a:rPr lang="de-DE" sz="1800" dirty="0">
                <a:latin typeface="Avenir Next LT Pro" panose="020B0504020202020204" pitchFamily="34" charset="77"/>
              </a:rPr>
              <a:t> backend code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Keep your Stacks small</a:t>
            </a:r>
          </a:p>
          <a:p>
            <a:pPr lvl="1"/>
            <a:r>
              <a:rPr lang="en-GB" sz="1800" dirty="0">
                <a:latin typeface="Avenir Next LT Pro" panose="020B0504020202020204" pitchFamily="34" charset="77"/>
              </a:rPr>
              <a:t>Define m</a:t>
            </a:r>
            <a:r>
              <a:rPr lang="en-DE" sz="1800" dirty="0">
                <a:latin typeface="Avenir Next LT Pro" panose="020B0504020202020204" pitchFamily="34" charset="77"/>
              </a:rPr>
              <a:t>ax. 200 resources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D</a:t>
            </a:r>
            <a:r>
              <a:rPr lang="en-DE" sz="1800" dirty="0">
                <a:latin typeface="Avenir Next LT Pro" panose="020B0504020202020204" pitchFamily="34" charset="77"/>
              </a:rPr>
              <a:t>on´t run tf locally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I</a:t>
            </a:r>
            <a:r>
              <a:rPr lang="en-DE" sz="1800" dirty="0">
                <a:latin typeface="Avenir Next LT Pro" panose="020B0504020202020204" pitchFamily="34" charset="77"/>
              </a:rPr>
              <a:t>mplement State file versioning (locking)</a:t>
            </a:r>
          </a:p>
          <a:p>
            <a:r>
              <a:rPr lang="en-GB" sz="1800" dirty="0">
                <a:latin typeface="Avenir Next LT Pro" panose="020B0504020202020204" pitchFamily="34" charset="77"/>
              </a:rPr>
              <a:t>D</a:t>
            </a:r>
            <a:r>
              <a:rPr lang="en-DE" sz="1800" dirty="0">
                <a:latin typeface="Avenir Next LT Pro" panose="020B0504020202020204" pitchFamily="34" charset="77"/>
              </a:rPr>
              <a:t>on´t change stuff manually</a:t>
            </a:r>
          </a:p>
          <a:p>
            <a:pPr lvl="1"/>
            <a:r>
              <a:rPr lang="en-GB" sz="1800" dirty="0">
                <a:latin typeface="Avenir Next LT Pro" panose="020B0504020202020204" pitchFamily="34" charset="77"/>
              </a:rPr>
              <a:t>I</a:t>
            </a:r>
            <a:r>
              <a:rPr lang="en-DE" sz="1800" dirty="0">
                <a:latin typeface="Avenir Next LT Pro" panose="020B0504020202020204" pitchFamily="34" charset="77"/>
              </a:rPr>
              <a:t>f you really need import to State file afterwards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Plan architecture wisely (Chicken/Egg problem)</a:t>
            </a:r>
          </a:p>
          <a:p>
            <a:r>
              <a:rPr lang="en-DE" sz="1800" dirty="0">
                <a:latin typeface="Avenir Next LT Pro" panose="020B0504020202020204" pitchFamily="34" charset="77"/>
              </a:rPr>
              <a:t>Don´t use Windows</a:t>
            </a:r>
          </a:p>
          <a:p>
            <a:endParaRPr lang="en-DE" sz="1800" dirty="0">
              <a:latin typeface="Avenir Next LT Pro" panose="020B0504020202020204" pitchFamily="34" charset="77"/>
            </a:endParaRPr>
          </a:p>
        </p:txBody>
      </p:sp>
      <p:pic>
        <p:nvPicPr>
          <p:cNvPr id="13" name="Picture 2" descr="E2EVC Virtualization Conference">
            <a:extLst>
              <a:ext uri="{FF2B5EF4-FFF2-40B4-BE49-F238E27FC236}">
                <a16:creationId xmlns:a16="http://schemas.microsoft.com/office/drawing/2014/main" id="{4E57C970-3676-4116-F0F5-3560A8B3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BB0010-B698-6543-737F-860B4DC03C1C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5215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B2B42BB-2FB2-F3F3-101A-501EB54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1"/>
            <a:ext cx="10515600" cy="990008"/>
          </a:xfrm>
        </p:spPr>
        <p:txBody>
          <a:bodyPr>
            <a:normAutofit fontScale="90000"/>
          </a:bodyPr>
          <a:lstStyle/>
          <a:p>
            <a:r>
              <a:rPr lang="en-DE" sz="4400" dirty="0">
                <a:solidFill>
                  <a:schemeClr val="bg1"/>
                </a:solidFill>
                <a:latin typeface="Avenir Next LT Pro" panose="020B0504020202020204" pitchFamily="34" charset="77"/>
              </a:rPr>
              <a:t>TERRAFORM IMPLEMENTATION – v.0.5.0</a:t>
            </a:r>
            <a:br>
              <a:rPr lang="en-DE" dirty="0">
                <a:solidFill>
                  <a:schemeClr val="bg1"/>
                </a:solidFill>
              </a:rPr>
            </a:br>
            <a:r>
              <a:rPr lang="en-DE" sz="2400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- insert to every full version wherever you want</a:t>
            </a:r>
            <a:endParaRPr lang="en-DE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5156F5-652C-2B70-A20D-3CB048EB792D}"/>
              </a:ext>
            </a:extLst>
          </p:cNvPr>
          <p:cNvSpPr/>
          <p:nvPr/>
        </p:nvSpPr>
        <p:spPr>
          <a:xfrm>
            <a:off x="1621246" y="1536188"/>
            <a:ext cx="2119086" cy="50800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Linting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5C9150-E89A-7EDC-D194-FF7D29C428DB}"/>
              </a:ext>
            </a:extLst>
          </p:cNvPr>
          <p:cNvSpPr/>
          <p:nvPr/>
        </p:nvSpPr>
        <p:spPr>
          <a:xfrm>
            <a:off x="3976914" y="1536188"/>
            <a:ext cx="2119086" cy="50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Commit Conventions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04BC1D-8584-DD57-E629-6385CBBAB0EC}"/>
              </a:ext>
            </a:extLst>
          </p:cNvPr>
          <p:cNvSpPr/>
          <p:nvPr/>
        </p:nvSpPr>
        <p:spPr>
          <a:xfrm>
            <a:off x="6332582" y="1536188"/>
            <a:ext cx="2119086" cy="50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Build</a:t>
            </a:r>
            <a:r>
              <a:rPr lang="de-DE" dirty="0">
                <a:latin typeface="Avenir Next LT Pro" panose="020B0504020202020204" pitchFamily="34" charset="77"/>
              </a:rPr>
              <a:t> </a:t>
            </a:r>
            <a:r>
              <a:rPr lang="de-DE" dirty="0" err="1">
                <a:latin typeface="Avenir Next LT Pro" panose="020B0504020202020204" pitchFamily="34" charset="77"/>
              </a:rPr>
              <a:t>Artefacts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C8D3BBB-61D8-6460-70C1-647659EF6C77}"/>
              </a:ext>
            </a:extLst>
          </p:cNvPr>
          <p:cNvSpPr/>
          <p:nvPr/>
        </p:nvSpPr>
        <p:spPr>
          <a:xfrm>
            <a:off x="8688250" y="1536188"/>
            <a:ext cx="2119086" cy="50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Templates</a:t>
            </a:r>
            <a:endParaRPr lang="en-DE" dirty="0">
              <a:latin typeface="Avenir Next LT Pro" panose="020B0504020202020204" pitchFamily="34" charset="77"/>
            </a:endParaRPr>
          </a:p>
        </p:txBody>
      </p:sp>
      <p:pic>
        <p:nvPicPr>
          <p:cNvPr id="51" name="Picture 2" descr="E2EVC Virtualization Conference">
            <a:extLst>
              <a:ext uri="{FF2B5EF4-FFF2-40B4-BE49-F238E27FC236}">
                <a16:creationId xmlns:a16="http://schemas.microsoft.com/office/drawing/2014/main" id="{801BFFD8-A371-EB33-5AD5-754D16A8E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A0BD6AB-7FF3-D516-DB04-AA8A98A2A356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70B1C0-BEB4-4F34-52CD-ADE0F1EA2741}"/>
              </a:ext>
            </a:extLst>
          </p:cNvPr>
          <p:cNvSpPr/>
          <p:nvPr/>
        </p:nvSpPr>
        <p:spPr>
          <a:xfrm>
            <a:off x="1621246" y="2195688"/>
            <a:ext cx="2119086" cy="50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Tagging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F4E60F-A4DB-DC77-3674-58140774B990}"/>
              </a:ext>
            </a:extLst>
          </p:cNvPr>
          <p:cNvSpPr/>
          <p:nvPr/>
        </p:nvSpPr>
        <p:spPr>
          <a:xfrm>
            <a:off x="6332582" y="2209590"/>
            <a:ext cx="2119086" cy="50800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BOM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7D810E-849D-9884-E878-B36A2A1FF0FB}"/>
              </a:ext>
            </a:extLst>
          </p:cNvPr>
          <p:cNvSpPr/>
          <p:nvPr/>
        </p:nvSpPr>
        <p:spPr>
          <a:xfrm>
            <a:off x="8688250" y="2209590"/>
            <a:ext cx="2119086" cy="50800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EOL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3FC0D3-48FB-9F6C-9117-365AC95C4826}"/>
              </a:ext>
            </a:extLst>
          </p:cNvPr>
          <p:cNvSpPr/>
          <p:nvPr/>
        </p:nvSpPr>
        <p:spPr>
          <a:xfrm>
            <a:off x="3976914" y="2188872"/>
            <a:ext cx="2119086" cy="50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Branch </a:t>
            </a:r>
            <a:r>
              <a:rPr lang="de-DE" dirty="0" err="1">
                <a:latin typeface="Avenir Next LT Pro" panose="020B0504020202020204" pitchFamily="34" charset="77"/>
              </a:rPr>
              <a:t>Protection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BD786B-C14A-DB23-D3D4-77D7DC8C9CF1}"/>
              </a:ext>
            </a:extLst>
          </p:cNvPr>
          <p:cNvSpPr/>
          <p:nvPr/>
        </p:nvSpPr>
        <p:spPr>
          <a:xfrm>
            <a:off x="1621246" y="2855188"/>
            <a:ext cx="2119086" cy="50800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Syntax Checks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3B8E34-CBF3-4032-BBB2-9D8797D65471}"/>
              </a:ext>
            </a:extLst>
          </p:cNvPr>
          <p:cNvSpPr/>
          <p:nvPr/>
        </p:nvSpPr>
        <p:spPr>
          <a:xfrm>
            <a:off x="3976914" y="2855188"/>
            <a:ext cx="2119086" cy="50800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Prettier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AF9CBC-1FAB-9FC3-287A-537452F30352}"/>
              </a:ext>
            </a:extLst>
          </p:cNvPr>
          <p:cNvSpPr/>
          <p:nvPr/>
        </p:nvSpPr>
        <p:spPr>
          <a:xfrm>
            <a:off x="6332582" y="2869000"/>
            <a:ext cx="2119086" cy="50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R</a:t>
            </a:r>
            <a:r>
              <a:rPr lang="en-DE" dirty="0">
                <a:latin typeface="Avenir Next LT Pro" panose="020B0504020202020204" pitchFamily="34" charset="77"/>
              </a:rPr>
              <a:t>epo policies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2D3CB-1938-CD4E-5A70-25B7CA35F4A2}"/>
              </a:ext>
            </a:extLst>
          </p:cNvPr>
          <p:cNvSpPr/>
          <p:nvPr/>
        </p:nvSpPr>
        <p:spPr>
          <a:xfrm>
            <a:off x="8688250" y="2896375"/>
            <a:ext cx="2119086" cy="508000"/>
          </a:xfrm>
          <a:prstGeom prst="rect">
            <a:avLst/>
          </a:prstGeom>
          <a:solidFill>
            <a:srgbClr val="7030A0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User Stories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638E2A-425B-01B2-498A-0D9435B69184}"/>
              </a:ext>
            </a:extLst>
          </p:cNvPr>
          <p:cNvSpPr/>
          <p:nvPr/>
        </p:nvSpPr>
        <p:spPr>
          <a:xfrm>
            <a:off x="1621246" y="3514688"/>
            <a:ext cx="2119086" cy="50800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URL Checks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400E0-5388-21A7-8B4C-A7E843EB6A7F}"/>
              </a:ext>
            </a:extLst>
          </p:cNvPr>
          <p:cNvSpPr/>
          <p:nvPr/>
        </p:nvSpPr>
        <p:spPr>
          <a:xfrm>
            <a:off x="3976914" y="3521504"/>
            <a:ext cx="2119086" cy="50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tfdocs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DDFC5D-D9AD-07CE-6D53-9EC97BF43776}"/>
              </a:ext>
            </a:extLst>
          </p:cNvPr>
          <p:cNvSpPr/>
          <p:nvPr/>
        </p:nvSpPr>
        <p:spPr>
          <a:xfrm>
            <a:off x="6332582" y="3528410"/>
            <a:ext cx="2119086" cy="50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Dependabot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9F4317-4119-EBE1-26CA-D265355A02CB}"/>
              </a:ext>
            </a:extLst>
          </p:cNvPr>
          <p:cNvSpPr/>
          <p:nvPr/>
        </p:nvSpPr>
        <p:spPr>
          <a:xfrm>
            <a:off x="8689830" y="3542951"/>
            <a:ext cx="2119086" cy="508000"/>
          </a:xfrm>
          <a:prstGeom prst="rect">
            <a:avLst/>
          </a:prstGeom>
          <a:solidFill>
            <a:srgbClr val="C00000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Testing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6D3034-EE02-BCA6-CFC2-3EBED82C4337}"/>
              </a:ext>
            </a:extLst>
          </p:cNvPr>
          <p:cNvSpPr/>
          <p:nvPr/>
        </p:nvSpPr>
        <p:spPr>
          <a:xfrm>
            <a:off x="1621246" y="4187820"/>
            <a:ext cx="2119086" cy="50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Checkov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1318DB-27ED-456B-5CD0-C1F45417F604}"/>
              </a:ext>
            </a:extLst>
          </p:cNvPr>
          <p:cNvSpPr/>
          <p:nvPr/>
        </p:nvSpPr>
        <p:spPr>
          <a:xfrm>
            <a:off x="3976914" y="4187820"/>
            <a:ext cx="2119086" cy="50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tfsec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E3E8B8-9733-1345-7974-4E5CFB2A7EE8}"/>
              </a:ext>
            </a:extLst>
          </p:cNvPr>
          <p:cNvSpPr/>
          <p:nvPr/>
        </p:nvSpPr>
        <p:spPr>
          <a:xfrm>
            <a:off x="6332582" y="4187820"/>
            <a:ext cx="2119086" cy="50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Kics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605B41-ACCE-229A-18C4-88B6F2EA80C1}"/>
              </a:ext>
            </a:extLst>
          </p:cNvPr>
          <p:cNvSpPr/>
          <p:nvPr/>
        </p:nvSpPr>
        <p:spPr>
          <a:xfrm>
            <a:off x="8688250" y="4187551"/>
            <a:ext cx="2119086" cy="50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Change logs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EA77D8-BB48-08C7-B809-9C2D1B8A3CBB}"/>
              </a:ext>
            </a:extLst>
          </p:cNvPr>
          <p:cNvSpPr/>
          <p:nvPr/>
        </p:nvSpPr>
        <p:spPr>
          <a:xfrm>
            <a:off x="1621246" y="4860952"/>
            <a:ext cx="2119086" cy="50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Infracost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F9C7F5-34A3-8011-59E8-EFD689FAAE96}"/>
              </a:ext>
            </a:extLst>
          </p:cNvPr>
          <p:cNvSpPr/>
          <p:nvPr/>
        </p:nvSpPr>
        <p:spPr>
          <a:xfrm>
            <a:off x="3976914" y="4860952"/>
            <a:ext cx="2119086" cy="50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Credential</a:t>
            </a:r>
            <a:r>
              <a:rPr lang="de-DE" dirty="0">
                <a:latin typeface="Avenir Next LT Pro" panose="020B0504020202020204" pitchFamily="34" charset="77"/>
              </a:rPr>
              <a:t> Checking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4E077A-C346-93AC-02E3-C7CBA0C9B7D0}"/>
              </a:ext>
            </a:extLst>
          </p:cNvPr>
          <p:cNvSpPr/>
          <p:nvPr/>
        </p:nvSpPr>
        <p:spPr>
          <a:xfrm>
            <a:off x="6332582" y="4860952"/>
            <a:ext cx="2119086" cy="50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Landing </a:t>
            </a:r>
            <a:r>
              <a:rPr lang="de-DE" dirty="0" err="1">
                <a:latin typeface="Avenir Next LT Pro" panose="020B0504020202020204" pitchFamily="34" charset="77"/>
              </a:rPr>
              <a:t>Zones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31D860-3F93-DBE4-5A6E-307581CF074D}"/>
              </a:ext>
            </a:extLst>
          </p:cNvPr>
          <p:cNvSpPr/>
          <p:nvPr/>
        </p:nvSpPr>
        <p:spPr>
          <a:xfrm>
            <a:off x="8688250" y="4860952"/>
            <a:ext cx="2119086" cy="508000"/>
          </a:xfrm>
          <a:prstGeom prst="rect">
            <a:avLst/>
          </a:prstGeom>
          <a:solidFill>
            <a:srgbClr val="C00000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291621" dist="207423" dir="2700000" algn="tl" rotWithShape="0">
              <a:schemeClr val="tx1">
                <a:lumMod val="85000"/>
                <a:lumOff val="15000"/>
                <a:alpha val="81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venir Next LT Pro" panose="020B0504020202020204" pitchFamily="34" charset="77"/>
              </a:rPr>
              <a:t>Dependency</a:t>
            </a:r>
            <a:r>
              <a:rPr lang="de-DE" dirty="0">
                <a:latin typeface="Avenir Next LT Pro" panose="020B0504020202020204" pitchFamily="34" charset="77"/>
              </a:rPr>
              <a:t> hell</a:t>
            </a:r>
            <a:endParaRPr lang="en-DE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257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65A0-72AE-5E46-F87D-EA2EDB20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2" y="1271531"/>
            <a:ext cx="4426755" cy="7612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AM 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8060A-A2B6-0E51-D6F2-EC0585EB3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872" y="2110721"/>
            <a:ext cx="4426757" cy="2020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4300"/>
            <a:r>
              <a:rPr lang="en-US" sz="1800"/>
              <a:t>My name is Sinisa</a:t>
            </a:r>
          </a:p>
          <a:p>
            <a:pPr marL="114300"/>
            <a:r>
              <a:rPr lang="en-US" sz="1800"/>
              <a:t>CTO@RIS AG</a:t>
            </a:r>
          </a:p>
          <a:p>
            <a:pPr marL="114300"/>
            <a:r>
              <a:rPr lang="en-US" sz="1800"/>
              <a:t>Product Owner@XOAP</a:t>
            </a:r>
          </a:p>
          <a:p>
            <a:pPr marL="114300"/>
            <a:r>
              <a:rPr lang="en-US" sz="1800"/>
              <a:t>Born as Infrastructure Guy</a:t>
            </a:r>
          </a:p>
          <a:p>
            <a:pPr marL="114300"/>
            <a:r>
              <a:rPr lang="en-US" sz="1800"/>
              <a:t>Trying to become a serious dev</a:t>
            </a:r>
          </a:p>
        </p:txBody>
      </p:sp>
      <p:sp>
        <p:nvSpPr>
          <p:cNvPr id="113" name="Oval 107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DF800C6-98A3-7D0D-A96B-03FE0A99B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2" r="4" b="23981"/>
          <a:stretch/>
        </p:blipFill>
        <p:spPr>
          <a:xfrm>
            <a:off x="5761975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115" name="Freeform: Shape 109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erson holding a snowboard&#10;&#10;Description automatically generated with low confidence">
            <a:extLst>
              <a:ext uri="{FF2B5EF4-FFF2-40B4-BE49-F238E27FC236}">
                <a16:creationId xmlns:a16="http://schemas.microsoft.com/office/drawing/2014/main" id="{B8A8336B-C9B6-621B-6B87-5CA87A9F1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3788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9" name="Picture 18" descr="A field of grass with the sun in the background&#10;&#10;Description automatically generated with low confidence">
            <a:extLst>
              <a:ext uri="{FF2B5EF4-FFF2-40B4-BE49-F238E27FC236}">
                <a16:creationId xmlns:a16="http://schemas.microsoft.com/office/drawing/2014/main" id="{51680FCD-040F-3756-1B4C-1D69E5C6F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31" r="18361" b="-3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5BA560-25EA-EB21-F22F-C63AB4C361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111" b="6"/>
          <a:stretch/>
        </p:blipFill>
        <p:spPr>
          <a:xfrm>
            <a:off x="20" y="4414950"/>
            <a:ext cx="1568072" cy="1847088"/>
          </a:xfrm>
          <a:custGeom>
            <a:avLst/>
            <a:gdLst/>
            <a:ahLst/>
            <a:cxnLst/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</p:spPr>
      </p:pic>
      <p:pic>
        <p:nvPicPr>
          <p:cNvPr id="23" name="Picture 22" descr="A golf course with a flag&#10;&#10;Description automatically generated with medium confidence">
            <a:extLst>
              <a:ext uri="{FF2B5EF4-FFF2-40B4-BE49-F238E27FC236}">
                <a16:creationId xmlns:a16="http://schemas.microsoft.com/office/drawing/2014/main" id="{5F36B40A-8811-E9DD-185D-90680FC71F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5" r="5" b="4569"/>
          <a:stretch/>
        </p:blipFill>
        <p:spPr>
          <a:xfrm>
            <a:off x="1866382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A bicycle leaning against a tree&#10;&#10;Description automatically generated">
            <a:extLst>
              <a:ext uri="{FF2B5EF4-FFF2-40B4-BE49-F238E27FC236}">
                <a16:creationId xmlns:a16="http://schemas.microsoft.com/office/drawing/2014/main" id="{38AFFD98-DEF9-0151-8DBC-7BAC06DFEA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" r="2" b="2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237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A61FB-0C67-BF12-997F-EDB4EAF6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28" y="481692"/>
            <a:ext cx="7548285" cy="5493657"/>
          </a:xfrm>
          <a:prstGeom prst="rect">
            <a:avLst/>
          </a:prstGeom>
        </p:spPr>
      </p:pic>
      <p:pic>
        <p:nvPicPr>
          <p:cNvPr id="3" name="Picture 2" descr="E2EVC Virtualization Conference">
            <a:extLst>
              <a:ext uri="{FF2B5EF4-FFF2-40B4-BE49-F238E27FC236}">
                <a16:creationId xmlns:a16="http://schemas.microsoft.com/office/drawing/2014/main" id="{FB0300DA-C8C9-CF59-DF07-8A43818ED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D29D0-8122-6155-349A-ED156ABBBCAD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24712B-12DE-128B-BB3A-AF0C741DA674}"/>
              </a:ext>
            </a:extLst>
          </p:cNvPr>
          <p:cNvCxnSpPr>
            <a:cxnSpLocks/>
          </p:cNvCxnSpPr>
          <p:nvPr/>
        </p:nvCxnSpPr>
        <p:spPr>
          <a:xfrm flipV="1">
            <a:off x="3380014" y="187779"/>
            <a:ext cx="3528454" cy="278402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6C75D-8B9C-8F18-FF30-108F915F67DD}"/>
              </a:ext>
            </a:extLst>
          </p:cNvPr>
          <p:cNvCxnSpPr>
            <a:cxnSpLocks/>
          </p:cNvCxnSpPr>
          <p:nvPr/>
        </p:nvCxnSpPr>
        <p:spPr>
          <a:xfrm>
            <a:off x="3422318" y="2971800"/>
            <a:ext cx="3507674" cy="32082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8D10909-75CB-14CD-9475-B06194A8E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88" y="122101"/>
            <a:ext cx="3763240" cy="61162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D6947B-B59E-8B14-BAF3-74EC99227A93}"/>
              </a:ext>
            </a:extLst>
          </p:cNvPr>
          <p:cNvSpPr/>
          <p:nvPr/>
        </p:nvSpPr>
        <p:spPr>
          <a:xfrm>
            <a:off x="6908468" y="122101"/>
            <a:ext cx="3745925" cy="6116296"/>
          </a:xfrm>
          <a:prstGeom prst="rect">
            <a:avLst/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3292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2EVC Virtualization Conference">
            <a:extLst>
              <a:ext uri="{FF2B5EF4-FFF2-40B4-BE49-F238E27FC236}">
                <a16:creationId xmlns:a16="http://schemas.microsoft.com/office/drawing/2014/main" id="{3436391C-43A7-1B84-41FD-C46796616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79A97-3881-D66B-619C-6091442F3D30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15B743B0-2206-06EA-FA72-770C1E9DE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66" y="2179544"/>
            <a:ext cx="1589092" cy="158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88283-ABF1-88B3-B1F6-9B71FD76BEED}"/>
              </a:ext>
            </a:extLst>
          </p:cNvPr>
          <p:cNvSpPr txBox="1"/>
          <p:nvPr/>
        </p:nvSpPr>
        <p:spPr>
          <a:xfrm>
            <a:off x="609983" y="3995057"/>
            <a:ext cx="121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W</a:t>
            </a:r>
            <a:r>
              <a:rPr lang="en-DE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rite code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B998B8-B91D-A91A-6DFB-29970CDF4172}"/>
              </a:ext>
            </a:extLst>
          </p:cNvPr>
          <p:cNvCxnSpPr/>
          <p:nvPr/>
        </p:nvCxnSpPr>
        <p:spPr>
          <a:xfrm>
            <a:off x="2175189" y="4179723"/>
            <a:ext cx="120005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557C89-C61F-3627-B7E0-220FB027CD54}"/>
              </a:ext>
            </a:extLst>
          </p:cNvPr>
          <p:cNvSpPr txBox="1"/>
          <p:nvPr/>
        </p:nvSpPr>
        <p:spPr>
          <a:xfrm>
            <a:off x="2087429" y="3625725"/>
            <a:ext cx="1365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</a:t>
            </a:r>
            <a:r>
              <a:rPr lang="en-DE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re-commits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8CF53-A403-4D30-CABA-6738F07D5AA0}"/>
              </a:ext>
            </a:extLst>
          </p:cNvPr>
          <p:cNvCxnSpPr/>
          <p:nvPr/>
        </p:nvCxnSpPr>
        <p:spPr>
          <a:xfrm>
            <a:off x="3497834" y="1199606"/>
            <a:ext cx="0" cy="4171405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B9CA00-F0AC-8F89-5539-18DCCA44BDDE}"/>
              </a:ext>
            </a:extLst>
          </p:cNvPr>
          <p:cNvCxnSpPr/>
          <p:nvPr/>
        </p:nvCxnSpPr>
        <p:spPr>
          <a:xfrm>
            <a:off x="3626729" y="4179725"/>
            <a:ext cx="120005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1B2AE8-E81A-16B3-3610-E96248032439}"/>
              </a:ext>
            </a:extLst>
          </p:cNvPr>
          <p:cNvSpPr txBox="1"/>
          <p:nvPr/>
        </p:nvSpPr>
        <p:spPr>
          <a:xfrm>
            <a:off x="3878478" y="3639566"/>
            <a:ext cx="644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push</a:t>
            </a:r>
            <a:endParaRPr lang="en-DE" sz="16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CDA9FA-AB38-5C64-64FE-C9D7F9D2EE1B}"/>
              </a:ext>
            </a:extLst>
          </p:cNvPr>
          <p:cNvSpPr/>
          <p:nvPr/>
        </p:nvSpPr>
        <p:spPr>
          <a:xfrm>
            <a:off x="5014182" y="3429000"/>
            <a:ext cx="1685279" cy="10276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Avenir Next LT Pro" panose="020B0504020202020204" pitchFamily="34" charset="77"/>
              </a:rPr>
              <a:t>GitHub</a:t>
            </a:r>
          </a:p>
          <a:p>
            <a:pPr algn="ctr"/>
            <a:r>
              <a:rPr lang="en-GB" sz="1600" dirty="0">
                <a:latin typeface="Avenir Next LT Pro" panose="020B0504020202020204" pitchFamily="34" charset="77"/>
              </a:rPr>
              <a:t>d</a:t>
            </a:r>
            <a:r>
              <a:rPr lang="en-DE" sz="1600" dirty="0">
                <a:latin typeface="Avenir Next LT Pro" panose="020B0504020202020204" pitchFamily="34" charset="77"/>
              </a:rPr>
              <a:t>evelopment</a:t>
            </a:r>
          </a:p>
          <a:p>
            <a:pPr algn="ctr"/>
            <a:r>
              <a:rPr lang="en-DE" sz="1600" dirty="0">
                <a:latin typeface="Avenir Next LT Pro" panose="020B0504020202020204" pitchFamily="34" charset="77"/>
              </a:rPr>
              <a:t>branch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E38A7B-AD2A-BAC1-F603-490D190E30BC}"/>
              </a:ext>
            </a:extLst>
          </p:cNvPr>
          <p:cNvCxnSpPr/>
          <p:nvPr/>
        </p:nvCxnSpPr>
        <p:spPr>
          <a:xfrm>
            <a:off x="6846278" y="1199606"/>
            <a:ext cx="0" cy="4171405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95EC6D-190C-7328-6B40-0007845F45AC}"/>
              </a:ext>
            </a:extLst>
          </p:cNvPr>
          <p:cNvCxnSpPr/>
          <p:nvPr/>
        </p:nvCxnSpPr>
        <p:spPr>
          <a:xfrm>
            <a:off x="6975172" y="4179723"/>
            <a:ext cx="120005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3EE60E-9251-E827-B5F6-0209F3DEFCD9}"/>
              </a:ext>
            </a:extLst>
          </p:cNvPr>
          <p:cNvSpPr txBox="1"/>
          <p:nvPr/>
        </p:nvSpPr>
        <p:spPr>
          <a:xfrm>
            <a:off x="7183503" y="3625723"/>
            <a:ext cx="644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pr</a:t>
            </a:r>
            <a:endParaRPr lang="en-DE" sz="16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D30F40-FC16-B99C-5D26-520D67D828A7}"/>
              </a:ext>
            </a:extLst>
          </p:cNvPr>
          <p:cNvSpPr txBox="1"/>
          <p:nvPr/>
        </p:nvSpPr>
        <p:spPr>
          <a:xfrm>
            <a:off x="2087429" y="847140"/>
            <a:ext cx="13655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linting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security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syntax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prettier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naming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conventions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endParaRPr lang="en-DE" sz="16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70BCE7-ED84-6DA9-7CA4-31FB999E64DB}"/>
              </a:ext>
            </a:extLst>
          </p:cNvPr>
          <p:cNvCxnSpPr/>
          <p:nvPr/>
        </p:nvCxnSpPr>
        <p:spPr>
          <a:xfrm>
            <a:off x="8290169" y="4171018"/>
            <a:ext cx="120005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F30ECFC-376F-E7A8-FAD6-B403125F1201}"/>
              </a:ext>
            </a:extLst>
          </p:cNvPr>
          <p:cNvSpPr txBox="1"/>
          <p:nvPr/>
        </p:nvSpPr>
        <p:spPr>
          <a:xfrm>
            <a:off x="8358279" y="3630859"/>
            <a:ext cx="108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actions</a:t>
            </a:r>
            <a:endParaRPr lang="en-DE" sz="16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8EB3B2-D5C7-4E56-0DF0-407877BC47E0}"/>
              </a:ext>
            </a:extLst>
          </p:cNvPr>
          <p:cNvSpPr txBox="1"/>
          <p:nvPr/>
        </p:nvSpPr>
        <p:spPr>
          <a:xfrm>
            <a:off x="8097019" y="849864"/>
            <a:ext cx="16023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tags</a:t>
            </a: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versioning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security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costs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documentation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Dependencies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de-DE" sz="1600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+</a:t>
            </a: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pre-commits</a:t>
            </a:r>
            <a:endParaRPr lang="de-DE" sz="1600" dirty="0">
              <a:solidFill>
                <a:schemeClr val="accent2"/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de-DE" sz="1600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+</a:t>
            </a:r>
          </a:p>
          <a:p>
            <a:pPr algn="ctr"/>
            <a:r>
              <a:rPr lang="de-DE" sz="1600" dirty="0" err="1">
                <a:solidFill>
                  <a:schemeClr val="accent2"/>
                </a:solidFill>
                <a:latin typeface="Avenir Next LT Pro" panose="020B0504020202020204" pitchFamily="34" charset="77"/>
              </a:rPr>
              <a:t>tf</a:t>
            </a:r>
            <a:r>
              <a:rPr lang="de-DE" sz="1600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 plan</a:t>
            </a:r>
          </a:p>
          <a:p>
            <a:endParaRPr lang="en-DE" sz="16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F1805D-74AA-2CEA-3E95-8D1EA369A300}"/>
              </a:ext>
            </a:extLst>
          </p:cNvPr>
          <p:cNvSpPr/>
          <p:nvPr/>
        </p:nvSpPr>
        <p:spPr>
          <a:xfrm>
            <a:off x="9825668" y="3429000"/>
            <a:ext cx="1685279" cy="10276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latin typeface="Avenir Next LT Pro" panose="020B0504020202020204" pitchFamily="34" charset="77"/>
              </a:rPr>
              <a:t>GitHub</a:t>
            </a:r>
          </a:p>
          <a:p>
            <a:pPr algn="ctr"/>
            <a:r>
              <a:rPr lang="de-DE" sz="1600" dirty="0" err="1">
                <a:latin typeface="Avenir Next LT Pro" panose="020B0504020202020204" pitchFamily="34" charset="77"/>
              </a:rPr>
              <a:t>master</a:t>
            </a:r>
            <a:endParaRPr lang="en-DE" sz="1600" dirty="0">
              <a:latin typeface="Avenir Next LT Pro" panose="020B0504020202020204" pitchFamily="34" charset="77"/>
            </a:endParaRPr>
          </a:p>
          <a:p>
            <a:pPr algn="ctr"/>
            <a:r>
              <a:rPr lang="en-DE" sz="1600" dirty="0">
                <a:latin typeface="Avenir Next LT Pro" panose="020B0504020202020204" pitchFamily="34" charset="77"/>
              </a:rPr>
              <a:t>branch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A91C591-024D-572B-2828-B09B79DBB141}"/>
              </a:ext>
            </a:extLst>
          </p:cNvPr>
          <p:cNvSpPr txBox="1">
            <a:spLocks/>
          </p:cNvSpPr>
          <p:nvPr/>
        </p:nvSpPr>
        <p:spPr>
          <a:xfrm>
            <a:off x="343989" y="54579"/>
            <a:ext cx="10515600" cy="7308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4000" dirty="0">
                <a:solidFill>
                  <a:schemeClr val="bg1"/>
                </a:solidFill>
                <a:latin typeface="Avenir Next LT Pro" panose="020B0504020202020204" pitchFamily="34" charset="77"/>
              </a:rPr>
              <a:t>WORKFLOW</a:t>
            </a:r>
            <a:endParaRPr lang="en-DE" sz="4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3722A0-8E22-967C-25A3-64D7549E6B20}"/>
              </a:ext>
            </a:extLst>
          </p:cNvPr>
          <p:cNvSpPr/>
          <p:nvPr/>
        </p:nvSpPr>
        <p:spPr>
          <a:xfrm>
            <a:off x="9825667" y="4727795"/>
            <a:ext cx="1685279" cy="1027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latin typeface="Avenir Next LT Pro" panose="020B0504020202020204" pitchFamily="34" charset="77"/>
              </a:rPr>
              <a:t>pipeline</a:t>
            </a:r>
            <a:r>
              <a:rPr lang="de-DE" sz="1600" dirty="0">
                <a:latin typeface="Avenir Next LT Pro" panose="020B0504020202020204" pitchFamily="34" charset="77"/>
              </a:rPr>
              <a:t>(s)</a:t>
            </a:r>
            <a:endParaRPr lang="en-DE" sz="1600" dirty="0">
              <a:latin typeface="Avenir Next LT Pro" panose="020B0504020202020204" pitchFamily="34" charset="77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220872-4978-4E77-890C-1617A78EDFB3}"/>
              </a:ext>
            </a:extLst>
          </p:cNvPr>
          <p:cNvCxnSpPr>
            <a:cxnSpLocks/>
          </p:cNvCxnSpPr>
          <p:nvPr/>
        </p:nvCxnSpPr>
        <p:spPr>
          <a:xfrm>
            <a:off x="10659597" y="4520746"/>
            <a:ext cx="0" cy="1809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299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5CEC2-0E9E-4929-9352-B1513401D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1967266"/>
            <a:ext cx="3271104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Avenir Next LT Pro" panose="020B0504020202020204" pitchFamily="34" charset="77"/>
              </a:rPr>
              <a:t>TERRAFORM</a:t>
            </a:r>
            <a:br>
              <a:rPr lang="en-US" sz="3600" kern="1200" dirty="0">
                <a:solidFill>
                  <a:srgbClr val="FFFFFF"/>
                </a:solidFill>
                <a:latin typeface="Avenir Next LT Pro" panose="020B0504020202020204" pitchFamily="34" charset="77"/>
              </a:rPr>
            </a:br>
            <a:r>
              <a:rPr lang="en-US" sz="3600" kern="1200" dirty="0">
                <a:solidFill>
                  <a:srgbClr val="FFFFFF"/>
                </a:solidFill>
                <a:latin typeface="Avenir Next LT Pro" panose="020B0504020202020204" pitchFamily="34" charset="77"/>
              </a:rPr>
              <a:t>JOURNEY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DD1F04D-0698-D9D7-FD9A-B11B76D07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992881"/>
              </p:ext>
            </p:extLst>
          </p:nvPr>
        </p:nvGraphicFramePr>
        <p:xfrm>
          <a:off x="4493623" y="1004661"/>
          <a:ext cx="7543435" cy="462069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49431">
                  <a:extLst>
                    <a:ext uri="{9D8B030D-6E8A-4147-A177-3AD203B41FA5}">
                      <a16:colId xmlns:a16="http://schemas.microsoft.com/office/drawing/2014/main" val="2689518487"/>
                    </a:ext>
                  </a:extLst>
                </a:gridCol>
                <a:gridCol w="1212829">
                  <a:extLst>
                    <a:ext uri="{9D8B030D-6E8A-4147-A177-3AD203B41FA5}">
                      <a16:colId xmlns:a16="http://schemas.microsoft.com/office/drawing/2014/main" val="3980252008"/>
                    </a:ext>
                  </a:extLst>
                </a:gridCol>
                <a:gridCol w="1313850">
                  <a:extLst>
                    <a:ext uri="{9D8B030D-6E8A-4147-A177-3AD203B41FA5}">
                      <a16:colId xmlns:a16="http://schemas.microsoft.com/office/drawing/2014/main" val="1552320603"/>
                    </a:ext>
                  </a:extLst>
                </a:gridCol>
                <a:gridCol w="1286033">
                  <a:extLst>
                    <a:ext uri="{9D8B030D-6E8A-4147-A177-3AD203B41FA5}">
                      <a16:colId xmlns:a16="http://schemas.microsoft.com/office/drawing/2014/main" val="2630998183"/>
                    </a:ext>
                  </a:extLst>
                </a:gridCol>
                <a:gridCol w="1240646">
                  <a:extLst>
                    <a:ext uri="{9D8B030D-6E8A-4147-A177-3AD203B41FA5}">
                      <a16:colId xmlns:a16="http://schemas.microsoft.com/office/drawing/2014/main" val="1165894266"/>
                    </a:ext>
                  </a:extLst>
                </a:gridCol>
                <a:gridCol w="1240646">
                  <a:extLst>
                    <a:ext uri="{9D8B030D-6E8A-4147-A177-3AD203B41FA5}">
                      <a16:colId xmlns:a16="http://schemas.microsoft.com/office/drawing/2014/main" val="1626374536"/>
                    </a:ext>
                  </a:extLst>
                </a:gridCol>
              </a:tblGrid>
              <a:tr h="195918">
                <a:tc>
                  <a:txBody>
                    <a:bodyPr/>
                    <a:lstStyle/>
                    <a:p>
                      <a:endParaRPr lang="en-DE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1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</a:rPr>
                        <a:t>Terraform v.1.0.0</a:t>
                      </a:r>
                      <a:endParaRPr lang="en-DE" sz="1100" dirty="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>
                          <a:ln>
                            <a:noFill/>
                          </a:ln>
                          <a:solidFill>
                            <a:schemeClr val="accent2"/>
                          </a:solidFill>
                        </a:rPr>
                        <a:t>Terraform v.2.0.0</a:t>
                      </a:r>
                    </a:p>
                    <a:p>
                      <a:endParaRPr lang="en-DE" sz="110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>
                          <a:ln>
                            <a:noFill/>
                          </a:ln>
                          <a:solidFill>
                            <a:schemeClr val="accent2"/>
                          </a:solidFill>
                        </a:rPr>
                        <a:t>Terraform v.3.0.0</a:t>
                      </a:r>
                    </a:p>
                    <a:p>
                      <a:endParaRPr lang="en-DE" sz="110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>
                          <a:ln>
                            <a:noFill/>
                          </a:ln>
                          <a:solidFill>
                            <a:schemeClr val="accent2"/>
                          </a:solidFill>
                        </a:rPr>
                        <a:t>Terraform v.4.0.0</a:t>
                      </a:r>
                    </a:p>
                    <a:p>
                      <a:endParaRPr lang="en-DE" sz="110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</a:rPr>
                        <a:t>Terraform v.4.5.0</a:t>
                      </a:r>
                    </a:p>
                    <a:p>
                      <a:endParaRPr lang="en-DE" sz="1100" dirty="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extLst>
                  <a:ext uri="{0D108BD9-81ED-4DB2-BD59-A6C34878D82A}">
                    <a16:rowId xmlns:a16="http://schemas.microsoft.com/office/drawing/2014/main" val="1159787164"/>
                  </a:ext>
                </a:extLst>
              </a:tr>
              <a:tr h="282999"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Modules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One Module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Multiple 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Multiple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lot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lot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extLst>
                  <a:ext uri="{0D108BD9-81ED-4DB2-BD59-A6C34878D82A}">
                    <a16:rowId xmlns:a16="http://schemas.microsoft.com/office/drawing/2014/main" val="942353294"/>
                  </a:ext>
                </a:extLst>
              </a:tr>
              <a:tr h="459873"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Repositories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One Git repo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ne Git repo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Multiple Git repos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lot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lot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extLst>
                  <a:ext uri="{0D108BD9-81ED-4DB2-BD59-A6C34878D82A}">
                    <a16:rowId xmlns:a16="http://schemas.microsoft.com/office/drawing/2014/main" val="3577284300"/>
                  </a:ext>
                </a:extLst>
              </a:tr>
              <a:tr h="636747"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Git Branches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mostly none, tf_vars</a:t>
                      </a:r>
                      <a:endParaRPr lang="en-DE" sz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ev,acc,prd,</a:t>
                      </a:r>
                    </a:p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ften none, tf_vars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ev, acc, prd,</a:t>
                      </a:r>
                    </a:p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evelopment, PRs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lot, PRs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lot, PRs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extLst>
                  <a:ext uri="{0D108BD9-81ED-4DB2-BD59-A6C34878D82A}">
                    <a16:rowId xmlns:a16="http://schemas.microsoft.com/office/drawing/2014/main" val="1751964001"/>
                  </a:ext>
                </a:extLst>
              </a:tr>
              <a:tr h="459873"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Collaboration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ne individual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One individual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ultiple individuals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Some teams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Multiple Teams</a:t>
                      </a:r>
                      <a:endParaRPr lang="en-DE" sz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extLst>
                  <a:ext uri="{0D108BD9-81ED-4DB2-BD59-A6C34878D82A}">
                    <a16:rowId xmlns:a16="http://schemas.microsoft.com/office/drawing/2014/main" val="2336904442"/>
                  </a:ext>
                </a:extLst>
              </a:tr>
              <a:tr h="990495">
                <a:tc>
                  <a:txBody>
                    <a:bodyPr/>
                    <a:lstStyle/>
                    <a:p>
                      <a:r>
                        <a:rPr lang="en-DE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Versioning</a:t>
                      </a:r>
                      <a:endParaRPr lang="en-DE" sz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 versioning, local state file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 versioning, local state, state in git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Versioning, central multiple state files (maybe locking)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Versioning, multiple state files, locking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Versioning, multiple state files, locking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extLst>
                  <a:ext uri="{0D108BD9-81ED-4DB2-BD59-A6C34878D82A}">
                    <a16:rowId xmlns:a16="http://schemas.microsoft.com/office/drawing/2014/main" val="1766206271"/>
                  </a:ext>
                </a:extLst>
              </a:tr>
              <a:tr h="636747"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Infrastructure complexity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ne tenant or subscription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ne tenant or subscription</a:t>
                      </a:r>
                    </a:p>
                    <a:p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ultiple accounts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Landing Zone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Multi Cloud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extLst>
                  <a:ext uri="{0D108BD9-81ED-4DB2-BD59-A6C34878D82A}">
                    <a16:rowId xmlns:a16="http://schemas.microsoft.com/office/drawing/2014/main" val="3851412722"/>
                  </a:ext>
                </a:extLst>
              </a:tr>
              <a:tr h="459873"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Planning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one, maybe Kanban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Kanban or SCRUM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SCRUM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SCRUM of SCRUMS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extLst>
                  <a:ext uri="{0D108BD9-81ED-4DB2-BD59-A6C34878D82A}">
                    <a16:rowId xmlns:a16="http://schemas.microsoft.com/office/drawing/2014/main" val="1536066478"/>
                  </a:ext>
                </a:extLst>
              </a:tr>
              <a:tr h="282999">
                <a:tc>
                  <a:txBody>
                    <a:bodyPr/>
                    <a:lstStyle/>
                    <a:p>
                      <a:r>
                        <a:rPr lang="en-DE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Orchestration</a:t>
                      </a:r>
                      <a:endParaRPr lang="en-DE" sz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Terraform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Terraform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Terraform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Terragrunt</a:t>
                      </a:r>
                      <a:endParaRPr lang="en-DE" sz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tc>
                  <a:txBody>
                    <a:bodyPr/>
                    <a:lstStyle/>
                    <a:p>
                      <a:r>
                        <a:rPr lang="en-DE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Terragrunt</a:t>
                      </a:r>
                      <a:endParaRPr lang="en-DE" sz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75803" marR="75803" marT="37902" marB="37902"/>
                </a:tc>
                <a:extLst>
                  <a:ext uri="{0D108BD9-81ED-4DB2-BD59-A6C34878D82A}">
                    <a16:rowId xmlns:a16="http://schemas.microsoft.com/office/drawing/2014/main" val="4210805971"/>
                  </a:ext>
                </a:extLst>
              </a:tr>
            </a:tbl>
          </a:graphicData>
        </a:graphic>
      </p:graphicFrame>
      <p:pic>
        <p:nvPicPr>
          <p:cNvPr id="8" name="Picture 2" descr="E2EVC Virtualization Conference">
            <a:extLst>
              <a:ext uri="{FF2B5EF4-FFF2-40B4-BE49-F238E27FC236}">
                <a16:creationId xmlns:a16="http://schemas.microsoft.com/office/drawing/2014/main" id="{AF8CE487-DA11-9373-8A4C-09E406707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A6807C-A1CD-C2ED-2049-DEBF0FC1D94A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67265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0FDEE-DB4F-7307-95F0-4F943E37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879346"/>
            <a:ext cx="4505552" cy="22337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VISIT THE MASTERCLASS AT</a:t>
            </a:r>
            <a:br>
              <a:rPr lang="en-US" sz="3600" dirty="0">
                <a:solidFill>
                  <a:schemeClr val="bg1"/>
                </a:solidFill>
                <a:latin typeface="Avenir Next LT Pro" panose="020B0504020202020204" pitchFamily="34" charset="77"/>
              </a:rPr>
            </a:br>
            <a:br>
              <a:rPr lang="en-US" sz="3600" dirty="0">
                <a:solidFill>
                  <a:schemeClr val="bg1"/>
                </a:solidFill>
                <a:latin typeface="Avenir Next LT Pro" panose="020B0504020202020204" pitchFamily="34" charset="77"/>
              </a:rPr>
            </a:br>
            <a:r>
              <a:rPr lang="en-US" sz="3600" dirty="0">
                <a:solidFill>
                  <a:schemeClr val="bg1"/>
                </a:solidFill>
                <a:latin typeface="Avenir Next LT Pro" panose="020B0504020202020204" pitchFamily="34" charset="77"/>
              </a:rPr>
              <a:t>14:00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DC05E-9837-70B9-DAD5-D0BA17B7E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8663" y="3975385"/>
            <a:ext cx="4505552" cy="7837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@SINISASOKOLIC</a:t>
            </a:r>
          </a:p>
          <a:p>
            <a:r>
              <a:rPr lang="en-US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S.SOKOLIC@RIS.AG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5CFCC-4DC1-5F31-1C2D-A077BDFB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805" y="2663211"/>
            <a:ext cx="3408121" cy="3408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A1234-9C92-21F5-B312-F89555A31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832" y="496673"/>
            <a:ext cx="2999096" cy="2999096"/>
          </a:xfrm>
          <a:prstGeom prst="rect">
            <a:avLst/>
          </a:prstGeom>
        </p:spPr>
      </p:pic>
      <p:pic>
        <p:nvPicPr>
          <p:cNvPr id="19" name="Picture 2" descr="E2EVC Virtualization Conference">
            <a:extLst>
              <a:ext uri="{FF2B5EF4-FFF2-40B4-BE49-F238E27FC236}">
                <a16:creationId xmlns:a16="http://schemas.microsoft.com/office/drawing/2014/main" id="{6A009D25-E11A-A11E-15DF-4655C579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0480C5-1F30-D0BB-3603-13ED4BA67195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288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88306C3-82F1-4A01-80A2-ED54312CB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746102"/>
              </p:ext>
            </p:extLst>
          </p:nvPr>
        </p:nvGraphicFramePr>
        <p:xfrm>
          <a:off x="485761" y="638630"/>
          <a:ext cx="11169210" cy="5499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Line Callout 3 8">
            <a:extLst>
              <a:ext uri="{FF2B5EF4-FFF2-40B4-BE49-F238E27FC236}">
                <a16:creationId xmlns:a16="http://schemas.microsoft.com/office/drawing/2014/main" id="{3173860F-3A02-9C1A-0E23-0B7A4937A0A6}"/>
              </a:ext>
            </a:extLst>
          </p:cNvPr>
          <p:cNvSpPr/>
          <p:nvPr/>
        </p:nvSpPr>
        <p:spPr>
          <a:xfrm>
            <a:off x="9938043" y="638630"/>
            <a:ext cx="1822772" cy="91293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39990"/>
              <a:gd name="adj8" fmla="val 520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Headshot</a:t>
            </a:r>
          </a:p>
        </p:txBody>
      </p:sp>
      <p:sp>
        <p:nvSpPr>
          <p:cNvPr id="10" name="Line Callout 3 9">
            <a:extLst>
              <a:ext uri="{FF2B5EF4-FFF2-40B4-BE49-F238E27FC236}">
                <a16:creationId xmlns:a16="http://schemas.microsoft.com/office/drawing/2014/main" id="{F0C33A85-3A14-2A93-C77A-66E38869D688}"/>
              </a:ext>
            </a:extLst>
          </p:cNvPr>
          <p:cNvSpPr/>
          <p:nvPr/>
        </p:nvSpPr>
        <p:spPr>
          <a:xfrm>
            <a:off x="1904385" y="3708401"/>
            <a:ext cx="1822772" cy="91293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65428"/>
              <a:gd name="adj8" fmla="val 1396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Easypeezy</a:t>
            </a:r>
          </a:p>
        </p:txBody>
      </p:sp>
      <p:pic>
        <p:nvPicPr>
          <p:cNvPr id="12" name="Picture 2" descr="E2EVC Virtualization Conference">
            <a:extLst>
              <a:ext uri="{FF2B5EF4-FFF2-40B4-BE49-F238E27FC236}">
                <a16:creationId xmlns:a16="http://schemas.microsoft.com/office/drawing/2014/main" id="{8909A2C2-42CB-AE6F-28ED-360B4A3C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4E491B-F2C9-D3C1-C27D-054E48376E7A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606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B170A6-A29B-B31B-0330-B73D17FB2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  <a:effectLst>
            <a:outerShdw blurRad="158289" dist="156620" dir="2700000" algn="tl" rotWithShape="0">
              <a:prstClr val="black">
                <a:alpha val="81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latin typeface="Avenir Next LT Pro" panose="020B0504020202020204" pitchFamily="34" charset="77"/>
              </a:rPr>
              <a:t>THE </a:t>
            </a:r>
            <a:r>
              <a:rPr lang="en-US" sz="3600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IAC</a:t>
            </a:r>
            <a:r>
              <a:rPr lang="en-US" sz="3600" dirty="0">
                <a:latin typeface="Avenir Next LT Pro" panose="020B0504020202020204" pitchFamily="34" charset="77"/>
              </a:rPr>
              <a:t> JOURNEY</a:t>
            </a:r>
            <a:br>
              <a:rPr lang="en-US" sz="3800" dirty="0">
                <a:latin typeface="Avenir Next LT Pro" panose="020B0504020202020204" pitchFamily="34" charset="77"/>
              </a:rPr>
            </a:br>
            <a:br>
              <a:rPr lang="en-US" sz="3800" dirty="0">
                <a:latin typeface="Avenir Next LT Pro" panose="020B0504020202020204" pitchFamily="34" charset="77"/>
              </a:rPr>
            </a:br>
            <a:r>
              <a:rPr lang="en-US" sz="1200" dirty="0">
                <a:latin typeface="Avenir Next LT Pro" panose="020B0504020202020204" pitchFamily="34" charset="77"/>
              </a:rPr>
              <a:t>OR: HOW WE LEARNED THAT WE WERE STUPID</a:t>
            </a:r>
            <a:endParaRPr lang="en-US" sz="3800" dirty="0">
              <a:latin typeface="Avenir Next LT Pro" panose="020B0504020202020204" pitchFamily="34" charset="77"/>
            </a:endParaRPr>
          </a:p>
        </p:txBody>
      </p:sp>
      <p:sp>
        <p:nvSpPr>
          <p:cNvPr id="21" name="Freeform: Shape 1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338ABD-38D8-8C01-842A-93BCB5EFA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Picture 2" descr="E2EVC Virtualization Conference">
            <a:extLst>
              <a:ext uri="{FF2B5EF4-FFF2-40B4-BE49-F238E27FC236}">
                <a16:creationId xmlns:a16="http://schemas.microsoft.com/office/drawing/2014/main" id="{BB949DF0-4A41-4982-EBA1-7EDC66388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516309-3421-0BC7-7B96-31C26DBC81D6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5511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C8E281A-6D4C-E920-00D6-F2919366BCAA}"/>
              </a:ext>
            </a:extLst>
          </p:cNvPr>
          <p:cNvSpPr/>
          <p:nvPr/>
        </p:nvSpPr>
        <p:spPr>
          <a:xfrm>
            <a:off x="4571999" y="1952127"/>
            <a:ext cx="2612571" cy="27423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STACK - RDS</a:t>
            </a:r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5C62F-1CB0-758D-EFA4-D28D7E94042A}"/>
              </a:ext>
            </a:extLst>
          </p:cNvPr>
          <p:cNvSpPr/>
          <p:nvPr/>
        </p:nvSpPr>
        <p:spPr>
          <a:xfrm>
            <a:off x="4818742" y="2628900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MAIN.TF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B1548-BCD6-7D32-3FFA-E593AAAB1C5A}"/>
              </a:ext>
            </a:extLst>
          </p:cNvPr>
          <p:cNvSpPr/>
          <p:nvPr/>
        </p:nvSpPr>
        <p:spPr>
          <a:xfrm>
            <a:off x="4818742" y="3323326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VARIABLES.TF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F7A35-120D-E19C-1C50-2205A93B38F2}"/>
              </a:ext>
            </a:extLst>
          </p:cNvPr>
          <p:cNvSpPr/>
          <p:nvPr/>
        </p:nvSpPr>
        <p:spPr>
          <a:xfrm>
            <a:off x="4818742" y="4005497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OUTPUTS.TF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2B42BB-2FB2-F3F3-101A-501EB54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0"/>
            <a:ext cx="10515600" cy="731520"/>
          </a:xfrm>
        </p:spPr>
        <p:txBody>
          <a:bodyPr>
            <a:noAutofit/>
          </a:bodyPr>
          <a:lstStyle/>
          <a:p>
            <a:r>
              <a:rPr lang="en-DE" sz="4000" dirty="0">
                <a:solidFill>
                  <a:schemeClr val="bg1"/>
                </a:solidFill>
                <a:latin typeface="Avenir Next LT Pro" panose="020B0504020202020204" pitchFamily="34" charset="77"/>
              </a:rPr>
              <a:t>TERRAFORM</a:t>
            </a:r>
            <a:r>
              <a:rPr lang="en-DE" sz="36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DE" sz="4000" dirty="0">
                <a:solidFill>
                  <a:schemeClr val="bg1"/>
                </a:solidFill>
                <a:latin typeface="Avenir Next LT Pro" panose="020B0504020202020204" pitchFamily="34" charset="77"/>
              </a:rPr>
              <a:t>IMPLEMENTATION – v1.0.0</a:t>
            </a:r>
            <a:endParaRPr lang="en-DE" sz="36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14" name="Picture 2" descr="E2EVC Virtualization Conference">
            <a:extLst>
              <a:ext uri="{FF2B5EF4-FFF2-40B4-BE49-F238E27FC236}">
                <a16:creationId xmlns:a16="http://schemas.microsoft.com/office/drawing/2014/main" id="{2939E2CD-BDD6-8139-5531-2BAD1183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18C0F7-79F9-3691-0AB4-8D60DCF1A262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748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4E343A-29FB-2D45-BD06-D66CE8EF2056}"/>
              </a:ext>
            </a:extLst>
          </p:cNvPr>
          <p:cNvSpPr/>
          <p:nvPr/>
        </p:nvSpPr>
        <p:spPr>
          <a:xfrm>
            <a:off x="751112" y="3429000"/>
            <a:ext cx="2612571" cy="26635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STACK – RDS</a:t>
            </a:r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5C62F-1CB0-758D-EFA4-D28D7E94042A}"/>
              </a:ext>
            </a:extLst>
          </p:cNvPr>
          <p:cNvSpPr/>
          <p:nvPr/>
        </p:nvSpPr>
        <p:spPr>
          <a:xfrm>
            <a:off x="997854" y="3937130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MAIN.TF</a:t>
            </a: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B1548-BCD6-7D32-3FFA-E593AAAB1C5A}"/>
              </a:ext>
            </a:extLst>
          </p:cNvPr>
          <p:cNvSpPr/>
          <p:nvPr/>
        </p:nvSpPr>
        <p:spPr>
          <a:xfrm>
            <a:off x="997854" y="4619301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VARIABLES.TF</a:t>
            </a:r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F7A35-120D-E19C-1C50-2205A93B38F2}"/>
              </a:ext>
            </a:extLst>
          </p:cNvPr>
          <p:cNvSpPr/>
          <p:nvPr/>
        </p:nvSpPr>
        <p:spPr>
          <a:xfrm>
            <a:off x="997854" y="5301472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OUTPUTS.TF</a:t>
            </a:r>
            <a:endParaRPr lang="en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2B42BB-2FB2-F3F3-101A-501EB54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15632"/>
            <a:ext cx="10515600" cy="728843"/>
          </a:xfrm>
        </p:spPr>
        <p:txBody>
          <a:bodyPr>
            <a:noAutofit/>
          </a:bodyPr>
          <a:lstStyle/>
          <a:p>
            <a:r>
              <a:rPr lang="en-DE" sz="4000" dirty="0">
                <a:solidFill>
                  <a:schemeClr val="bg1"/>
                </a:solidFill>
                <a:latin typeface="Avenir Next LT Pro" panose="020B0504020202020204" pitchFamily="34" charset="77"/>
              </a:rPr>
              <a:t>TERRAFORM IMPLEMENTATION – v2.0.0</a:t>
            </a:r>
            <a:endParaRPr lang="en-DE" sz="4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9B0D91-2307-30B7-2787-EA6A03AC6DEA}"/>
              </a:ext>
            </a:extLst>
          </p:cNvPr>
          <p:cNvSpPr/>
          <p:nvPr/>
        </p:nvSpPr>
        <p:spPr>
          <a:xfrm>
            <a:off x="8978536" y="3305011"/>
            <a:ext cx="2612571" cy="28085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RDS MODULE</a:t>
            </a:r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3A4B24-A9E5-520D-9785-AEE7F47F92F6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3116940" y="4191130"/>
            <a:ext cx="5861596" cy="518138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C326EC-73C2-AD6C-1AFB-436C44C64D26}"/>
              </a:ext>
            </a:extLst>
          </p:cNvPr>
          <p:cNvCxnSpPr>
            <a:stCxn id="8" idx="3"/>
            <a:endCxn id="12" idx="1"/>
          </p:cNvCxnSpPr>
          <p:nvPr/>
        </p:nvCxnSpPr>
        <p:spPr>
          <a:xfrm flipV="1">
            <a:off x="3116940" y="2786873"/>
            <a:ext cx="2734491" cy="1404257"/>
          </a:xfrm>
          <a:prstGeom prst="straightConnector1">
            <a:avLst/>
          </a:prstGeom>
          <a:ln w="825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C0F20-3CFF-4A0D-CB90-6E7BE3090751}"/>
              </a:ext>
            </a:extLst>
          </p:cNvPr>
          <p:cNvSpPr/>
          <p:nvPr/>
        </p:nvSpPr>
        <p:spPr>
          <a:xfrm>
            <a:off x="5851431" y="1382616"/>
            <a:ext cx="2612571" cy="28085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VPC MODULE</a:t>
            </a:r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E0CB01-38C9-4427-DB96-59BC5A464952}"/>
              </a:ext>
            </a:extLst>
          </p:cNvPr>
          <p:cNvSpPr/>
          <p:nvPr/>
        </p:nvSpPr>
        <p:spPr>
          <a:xfrm>
            <a:off x="6098173" y="2030317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MAIN.TF</a:t>
            </a:r>
            <a:endParaRPr lang="en-D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E082EB-960D-12F2-1793-9BC427FDBA16}"/>
              </a:ext>
            </a:extLst>
          </p:cNvPr>
          <p:cNvSpPr/>
          <p:nvPr/>
        </p:nvSpPr>
        <p:spPr>
          <a:xfrm>
            <a:off x="6098173" y="2712488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VARIABLES.TF</a:t>
            </a:r>
            <a:endParaRPr lang="en-D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93282C-0991-9C35-16F0-9DB794C17E76}"/>
              </a:ext>
            </a:extLst>
          </p:cNvPr>
          <p:cNvSpPr/>
          <p:nvPr/>
        </p:nvSpPr>
        <p:spPr>
          <a:xfrm>
            <a:off x="6098173" y="3394659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OUTPUTS.TF</a:t>
            </a:r>
            <a:endParaRPr lang="en-D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1F3F40-2CAB-7F27-E15E-FD726BD16E07}"/>
              </a:ext>
            </a:extLst>
          </p:cNvPr>
          <p:cNvSpPr/>
          <p:nvPr/>
        </p:nvSpPr>
        <p:spPr>
          <a:xfrm>
            <a:off x="9225278" y="3967232"/>
            <a:ext cx="2119086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MAIN.TF</a:t>
            </a:r>
            <a:endParaRPr lang="en-D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E55545-F736-DFB7-B87E-F3D9E0D14752}"/>
              </a:ext>
            </a:extLst>
          </p:cNvPr>
          <p:cNvSpPr/>
          <p:nvPr/>
        </p:nvSpPr>
        <p:spPr>
          <a:xfrm>
            <a:off x="9225278" y="4649403"/>
            <a:ext cx="2119086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VARIABLES.TF</a:t>
            </a:r>
            <a:endParaRPr lang="en-D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9348EA-44A7-C457-66B2-6F9FE3F29EF4}"/>
              </a:ext>
            </a:extLst>
          </p:cNvPr>
          <p:cNvSpPr/>
          <p:nvPr/>
        </p:nvSpPr>
        <p:spPr>
          <a:xfrm>
            <a:off x="9225278" y="5331574"/>
            <a:ext cx="2119086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OUTPUTS.TF</a:t>
            </a:r>
            <a:endParaRPr lang="en-DE" dirty="0"/>
          </a:p>
        </p:txBody>
      </p:sp>
      <p:pic>
        <p:nvPicPr>
          <p:cNvPr id="31" name="Picture 2" descr="E2EVC Virtualization Conference">
            <a:extLst>
              <a:ext uri="{FF2B5EF4-FFF2-40B4-BE49-F238E27FC236}">
                <a16:creationId xmlns:a16="http://schemas.microsoft.com/office/drawing/2014/main" id="{2E1EC0D8-B269-070A-AD8E-91391C5C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6D1215A-D0E7-8F87-F362-1516AA15F10F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34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46800D8-7728-66C2-F73D-3C7C50DD42F5}"/>
              </a:ext>
            </a:extLst>
          </p:cNvPr>
          <p:cNvSpPr/>
          <p:nvPr/>
        </p:nvSpPr>
        <p:spPr>
          <a:xfrm>
            <a:off x="1084943" y="2819931"/>
            <a:ext cx="2612571" cy="27423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STACK -KUBERNETES</a:t>
            </a:r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F15A8-2780-1828-8D40-DADC590E945E}"/>
              </a:ext>
            </a:extLst>
          </p:cNvPr>
          <p:cNvSpPr/>
          <p:nvPr/>
        </p:nvSpPr>
        <p:spPr>
          <a:xfrm>
            <a:off x="751112" y="3350103"/>
            <a:ext cx="2612571" cy="27423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STACK - RDS</a:t>
            </a:r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5C62F-1CB0-758D-EFA4-D28D7E94042A}"/>
              </a:ext>
            </a:extLst>
          </p:cNvPr>
          <p:cNvSpPr/>
          <p:nvPr/>
        </p:nvSpPr>
        <p:spPr>
          <a:xfrm>
            <a:off x="997854" y="3937130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 dirty="0"/>
              <a:t>ain.tfMAIN.TF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B1548-BCD6-7D32-3FFA-E593AAAB1C5A}"/>
              </a:ext>
            </a:extLst>
          </p:cNvPr>
          <p:cNvSpPr/>
          <p:nvPr/>
        </p:nvSpPr>
        <p:spPr>
          <a:xfrm>
            <a:off x="997854" y="4619301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variables.tf</a:t>
            </a:r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F7A35-120D-E19C-1C50-2205A93B38F2}"/>
              </a:ext>
            </a:extLst>
          </p:cNvPr>
          <p:cNvSpPr/>
          <p:nvPr/>
        </p:nvSpPr>
        <p:spPr>
          <a:xfrm>
            <a:off x="997854" y="5301472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OUTPUTSTF</a:t>
            </a:r>
            <a:endParaRPr lang="en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2B42BB-2FB2-F3F3-101A-501EB54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15632"/>
            <a:ext cx="10515600" cy="728843"/>
          </a:xfrm>
        </p:spPr>
        <p:txBody>
          <a:bodyPr>
            <a:noAutofit/>
          </a:bodyPr>
          <a:lstStyle/>
          <a:p>
            <a:r>
              <a:rPr lang="en-DE" sz="4000" dirty="0">
                <a:solidFill>
                  <a:schemeClr val="bg1"/>
                </a:solidFill>
                <a:latin typeface="Avenir Next LT Pro" panose="020B0504020202020204" pitchFamily="34" charset="77"/>
              </a:rPr>
              <a:t>TERRAFORM IMPLEMENTATION – v2.0.0</a:t>
            </a:r>
            <a:endParaRPr lang="en-DE" sz="40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3A4B24-A9E5-520D-9785-AEE7F47F92F6}"/>
              </a:ext>
            </a:extLst>
          </p:cNvPr>
          <p:cNvCxnSpPr>
            <a:cxnSpLocks/>
            <a:stCxn id="8" idx="3"/>
            <a:endCxn id="35" idx="1"/>
          </p:cNvCxnSpPr>
          <p:nvPr/>
        </p:nvCxnSpPr>
        <p:spPr>
          <a:xfrm>
            <a:off x="3116940" y="4191130"/>
            <a:ext cx="5861596" cy="518138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C326EC-73C2-AD6C-1AFB-436C44C64D26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3116940" y="2786873"/>
            <a:ext cx="2734491" cy="1404257"/>
          </a:xfrm>
          <a:prstGeom prst="straightConnector1">
            <a:avLst/>
          </a:prstGeom>
          <a:ln w="825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Explosion with solid fill">
            <a:extLst>
              <a:ext uri="{FF2B5EF4-FFF2-40B4-BE49-F238E27FC236}">
                <a16:creationId xmlns:a16="http://schemas.microsoft.com/office/drawing/2014/main" id="{9FE9EDDC-351F-B90F-D2CC-CED150CD7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660" y="3864563"/>
            <a:ext cx="1944909" cy="194490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9162C6-02B4-0A97-7308-B42DF601E0F6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697514" y="2786873"/>
            <a:ext cx="2153917" cy="693057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8E29A7-8FE4-0BFB-8E10-04D95F7445D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697514" y="3479930"/>
            <a:ext cx="5281022" cy="1229338"/>
          </a:xfrm>
          <a:prstGeom prst="straightConnector1">
            <a:avLst/>
          </a:prstGeom>
          <a:ln w="889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6E51819-6D38-0BB1-768A-FF587C22D786}"/>
              </a:ext>
            </a:extLst>
          </p:cNvPr>
          <p:cNvSpPr/>
          <p:nvPr/>
        </p:nvSpPr>
        <p:spPr>
          <a:xfrm>
            <a:off x="8978536" y="3305011"/>
            <a:ext cx="2612571" cy="28085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RDS MODULE</a:t>
            </a:r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B1884C-C388-170D-3CFF-21CFEF64E11E}"/>
              </a:ext>
            </a:extLst>
          </p:cNvPr>
          <p:cNvSpPr/>
          <p:nvPr/>
        </p:nvSpPr>
        <p:spPr>
          <a:xfrm>
            <a:off x="5851431" y="1382616"/>
            <a:ext cx="2612571" cy="28085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VPC MODULE</a:t>
            </a:r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endParaRPr lang="en-D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60FA14-94DD-8491-C2F8-D43677A61B2C}"/>
              </a:ext>
            </a:extLst>
          </p:cNvPr>
          <p:cNvSpPr/>
          <p:nvPr/>
        </p:nvSpPr>
        <p:spPr>
          <a:xfrm>
            <a:off x="6098173" y="2030317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MAIN.TF</a:t>
            </a:r>
            <a:endParaRPr lang="en-D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83923B-E6BE-C4FE-7341-4B9B00D8A1AF}"/>
              </a:ext>
            </a:extLst>
          </p:cNvPr>
          <p:cNvSpPr/>
          <p:nvPr/>
        </p:nvSpPr>
        <p:spPr>
          <a:xfrm>
            <a:off x="6098173" y="2712488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VARIABLES.TF</a:t>
            </a:r>
            <a:endParaRPr lang="en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22A4E6-DAE2-F1B3-D2D6-DE36797BDF40}"/>
              </a:ext>
            </a:extLst>
          </p:cNvPr>
          <p:cNvSpPr/>
          <p:nvPr/>
        </p:nvSpPr>
        <p:spPr>
          <a:xfrm>
            <a:off x="6098173" y="3394659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OUTPUTS.TF</a:t>
            </a:r>
            <a:endParaRPr lang="en-D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D52735E-4802-3AC8-C47A-88B4863A8845}"/>
              </a:ext>
            </a:extLst>
          </p:cNvPr>
          <p:cNvSpPr/>
          <p:nvPr/>
        </p:nvSpPr>
        <p:spPr>
          <a:xfrm>
            <a:off x="9225278" y="3967232"/>
            <a:ext cx="2119086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MAIN.TF</a:t>
            </a:r>
            <a:endParaRPr lang="en-D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862B90-5C93-7F74-7B2D-AEF17393A4FA}"/>
              </a:ext>
            </a:extLst>
          </p:cNvPr>
          <p:cNvSpPr/>
          <p:nvPr/>
        </p:nvSpPr>
        <p:spPr>
          <a:xfrm>
            <a:off x="9225278" y="4649403"/>
            <a:ext cx="2119086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VARIABLES.TF</a:t>
            </a:r>
            <a:endParaRPr lang="en-DE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A13DB8-EDE6-05CC-13D9-B7EBAD1BAB17}"/>
              </a:ext>
            </a:extLst>
          </p:cNvPr>
          <p:cNvSpPr/>
          <p:nvPr/>
        </p:nvSpPr>
        <p:spPr>
          <a:xfrm>
            <a:off x="9225278" y="5331574"/>
            <a:ext cx="2119086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OUTPUTS.TF</a:t>
            </a:r>
            <a:endParaRPr lang="en-DE" dirty="0"/>
          </a:p>
        </p:txBody>
      </p:sp>
      <p:pic>
        <p:nvPicPr>
          <p:cNvPr id="48" name="Picture 2" descr="E2EVC Virtualization Conference">
            <a:extLst>
              <a:ext uri="{FF2B5EF4-FFF2-40B4-BE49-F238E27FC236}">
                <a16:creationId xmlns:a16="http://schemas.microsoft.com/office/drawing/2014/main" id="{D984809B-EBFF-3741-435F-6693DAC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3C5E61-6A88-EC68-BEBC-EA2E1AE26BD2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877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5201704-25EC-F4E9-5D01-AF257DB17229}"/>
              </a:ext>
            </a:extLst>
          </p:cNvPr>
          <p:cNvSpPr/>
          <p:nvPr/>
        </p:nvSpPr>
        <p:spPr>
          <a:xfrm>
            <a:off x="739210" y="1779123"/>
            <a:ext cx="2612571" cy="27423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STACK -KUBERNETES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637E3C-6E70-A602-67D1-EEC16903D1C2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351781" y="3074126"/>
            <a:ext cx="5873497" cy="76196"/>
          </a:xfrm>
          <a:prstGeom prst="straightConnector1">
            <a:avLst/>
          </a:prstGeom>
          <a:ln w="889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9410699-2B81-76BF-89C7-4AA719B43381}"/>
              </a:ext>
            </a:extLst>
          </p:cNvPr>
          <p:cNvSpPr/>
          <p:nvPr/>
        </p:nvSpPr>
        <p:spPr>
          <a:xfrm>
            <a:off x="9215843" y="2826956"/>
            <a:ext cx="2612571" cy="28085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RDS MODULE 0.2.0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4CDA61-415A-55DE-C8CB-E33A67E61493}"/>
              </a:ext>
            </a:extLst>
          </p:cNvPr>
          <p:cNvSpPr/>
          <p:nvPr/>
        </p:nvSpPr>
        <p:spPr>
          <a:xfrm>
            <a:off x="6108698" y="861232"/>
            <a:ext cx="2612571" cy="28085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VPC MODULE 1.2.0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2B42BB-2FB2-F3F3-101A-501EB54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-266"/>
            <a:ext cx="10515600" cy="738581"/>
          </a:xfrm>
        </p:spPr>
        <p:txBody>
          <a:bodyPr>
            <a:noAutofit/>
          </a:bodyPr>
          <a:lstStyle/>
          <a:p>
            <a:r>
              <a:rPr lang="en-DE" sz="4000" dirty="0">
                <a:solidFill>
                  <a:schemeClr val="bg1"/>
                </a:solidFill>
                <a:latin typeface="Avenir Next LT Pro" panose="020B0504020202020204" pitchFamily="34" charset="77"/>
              </a:rPr>
              <a:t>TERRAFORM IMPLEMENTATION – v3.0.0</a:t>
            </a:r>
            <a:endParaRPr lang="en-DE" sz="40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D1A7AD-3FE0-3256-17C5-5B88040E410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351781" y="1149531"/>
            <a:ext cx="2756917" cy="2000791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14E343A-29FB-2D45-BD06-D66CE8EF2056}"/>
              </a:ext>
            </a:extLst>
          </p:cNvPr>
          <p:cNvSpPr/>
          <p:nvPr/>
        </p:nvSpPr>
        <p:spPr>
          <a:xfrm>
            <a:off x="405379" y="2309295"/>
            <a:ext cx="2612571" cy="27423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STACK - RDS 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5C62F-1CB0-758D-EFA4-D28D7E94042A}"/>
              </a:ext>
            </a:extLst>
          </p:cNvPr>
          <p:cNvSpPr/>
          <p:nvPr/>
        </p:nvSpPr>
        <p:spPr>
          <a:xfrm>
            <a:off x="652121" y="2896322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MAIN.TF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B1548-BCD6-7D32-3FFA-E593AAAB1C5A}"/>
              </a:ext>
            </a:extLst>
          </p:cNvPr>
          <p:cNvSpPr/>
          <p:nvPr/>
        </p:nvSpPr>
        <p:spPr>
          <a:xfrm>
            <a:off x="652121" y="3578493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VARIABLES.TF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F7A35-120D-E19C-1C50-2205A93B38F2}"/>
              </a:ext>
            </a:extLst>
          </p:cNvPr>
          <p:cNvSpPr/>
          <p:nvPr/>
        </p:nvSpPr>
        <p:spPr>
          <a:xfrm>
            <a:off x="652121" y="4260664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OUTPUTS.TF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3A4B24-A9E5-520D-9785-AEE7F47F92F6}"/>
              </a:ext>
            </a:extLst>
          </p:cNvPr>
          <p:cNvCxnSpPr>
            <a:cxnSpLocks/>
            <a:stCxn id="8" idx="3"/>
            <a:endCxn id="33" idx="1"/>
          </p:cNvCxnSpPr>
          <p:nvPr/>
        </p:nvCxnSpPr>
        <p:spPr>
          <a:xfrm>
            <a:off x="2771207" y="3150322"/>
            <a:ext cx="6207329" cy="1558946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C326EC-73C2-AD6C-1AFB-436C44C64D26}"/>
              </a:ext>
            </a:extLst>
          </p:cNvPr>
          <p:cNvCxnSpPr>
            <a:cxnSpLocks/>
            <a:stCxn id="8" idx="3"/>
            <a:endCxn id="34" idx="1"/>
          </p:cNvCxnSpPr>
          <p:nvPr/>
        </p:nvCxnSpPr>
        <p:spPr>
          <a:xfrm flipV="1">
            <a:off x="2771207" y="2786873"/>
            <a:ext cx="3080224" cy="363449"/>
          </a:xfrm>
          <a:prstGeom prst="straightConnector1">
            <a:avLst/>
          </a:prstGeom>
          <a:ln w="825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9DD90A-4E0C-3C42-DF4D-287D9D7758D8}"/>
              </a:ext>
            </a:extLst>
          </p:cNvPr>
          <p:cNvSpPr txBox="1"/>
          <p:nvPr/>
        </p:nvSpPr>
        <p:spPr>
          <a:xfrm>
            <a:off x="400793" y="5567432"/>
            <a:ext cx="83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venir Next LT Pro" panose="020B0504020202020204" pitchFamily="34" charset="77"/>
              </a:rPr>
              <a:t>source = "git::</a:t>
            </a:r>
            <a:r>
              <a:rPr lang="en-GB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github.com</a:t>
            </a:r>
            <a:r>
              <a:rPr lang="en-GB" dirty="0">
                <a:solidFill>
                  <a:schemeClr val="bg1"/>
                </a:solidFill>
                <a:latin typeface="Avenir Next LT Pro" panose="020B0504020202020204" pitchFamily="34" charset="77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xoap</a:t>
            </a:r>
            <a:r>
              <a:rPr lang="en-GB" dirty="0">
                <a:solidFill>
                  <a:schemeClr val="bg1"/>
                </a:solidFill>
                <a:latin typeface="Avenir Next LT Pro" panose="020B0504020202020204" pitchFamily="34" charset="77"/>
              </a:rPr>
              <a:t>-io/</a:t>
            </a:r>
            <a:r>
              <a:rPr lang="en-GB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terraform-aws-networking-vpc?ref</a:t>
            </a:r>
            <a:r>
              <a:rPr lang="en-GB" dirty="0">
                <a:solidFill>
                  <a:schemeClr val="bg1"/>
                </a:solidFill>
                <a:latin typeface="Avenir Next LT Pro" panose="020B0504020202020204" pitchFamily="34" charset="77"/>
              </a:rPr>
              <a:t>=v0.1.2"</a:t>
            </a:r>
            <a:endParaRPr lang="en-DE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54D900-3963-2661-193F-548BB188E034}"/>
              </a:ext>
            </a:extLst>
          </p:cNvPr>
          <p:cNvSpPr/>
          <p:nvPr/>
        </p:nvSpPr>
        <p:spPr>
          <a:xfrm>
            <a:off x="8978536" y="3305011"/>
            <a:ext cx="2612571" cy="28085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RDS MODULE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66BBAB-E1AD-8A0B-6F8E-E21C934C5902}"/>
              </a:ext>
            </a:extLst>
          </p:cNvPr>
          <p:cNvSpPr/>
          <p:nvPr/>
        </p:nvSpPr>
        <p:spPr>
          <a:xfrm>
            <a:off x="5851431" y="1382616"/>
            <a:ext cx="2612571" cy="28085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VPC MODULE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2DA622-FFFD-8876-B7AC-CB16B38EA5CE}"/>
              </a:ext>
            </a:extLst>
          </p:cNvPr>
          <p:cNvSpPr/>
          <p:nvPr/>
        </p:nvSpPr>
        <p:spPr>
          <a:xfrm>
            <a:off x="6098173" y="2030317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MAIN.TF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9C3FC-431A-9AD6-3670-83D40C67B670}"/>
              </a:ext>
            </a:extLst>
          </p:cNvPr>
          <p:cNvSpPr/>
          <p:nvPr/>
        </p:nvSpPr>
        <p:spPr>
          <a:xfrm>
            <a:off x="6098173" y="2712488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VARIABLES.TF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3AC2EB-1327-0C0A-B477-60AD7492E29E}"/>
              </a:ext>
            </a:extLst>
          </p:cNvPr>
          <p:cNvSpPr/>
          <p:nvPr/>
        </p:nvSpPr>
        <p:spPr>
          <a:xfrm>
            <a:off x="6098173" y="3394659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OUTPUTS.TF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6DE428-ED25-7A88-9E4D-C945C8595D15}"/>
              </a:ext>
            </a:extLst>
          </p:cNvPr>
          <p:cNvSpPr/>
          <p:nvPr/>
        </p:nvSpPr>
        <p:spPr>
          <a:xfrm>
            <a:off x="9225278" y="3967232"/>
            <a:ext cx="2119086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venir Next LT Pro" panose="020B0504020202020204" pitchFamily="34" charset="77"/>
              </a:rPr>
              <a:t>MAIN.TF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37588F-0566-6928-73BC-8A0F8EE99535}"/>
              </a:ext>
            </a:extLst>
          </p:cNvPr>
          <p:cNvSpPr/>
          <p:nvPr/>
        </p:nvSpPr>
        <p:spPr>
          <a:xfrm>
            <a:off x="9225278" y="4649403"/>
            <a:ext cx="2119086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VARIABLES.TF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6794DF-1CEF-1938-CB7A-7C9D19566F01}"/>
              </a:ext>
            </a:extLst>
          </p:cNvPr>
          <p:cNvSpPr/>
          <p:nvPr/>
        </p:nvSpPr>
        <p:spPr>
          <a:xfrm>
            <a:off x="9225278" y="5331574"/>
            <a:ext cx="2119086" cy="50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OUTPUTS.TF</a:t>
            </a:r>
            <a:endParaRPr lang="en-DE" dirty="0">
              <a:latin typeface="Avenir Next LT Pro" panose="020B0504020202020204" pitchFamily="34" charset="77"/>
            </a:endParaRPr>
          </a:p>
        </p:txBody>
      </p:sp>
      <p:pic>
        <p:nvPicPr>
          <p:cNvPr id="43" name="Picture 2" descr="E2EVC Virtualization Conference">
            <a:extLst>
              <a:ext uri="{FF2B5EF4-FFF2-40B4-BE49-F238E27FC236}">
                <a16:creationId xmlns:a16="http://schemas.microsoft.com/office/drawing/2014/main" id="{FFA8D42E-862E-30A7-5221-BC2563C48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E2FE8E5-654E-829F-E01C-046B536F3FAB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864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57A0968-E3E2-E904-6A2B-78B660A207E8}"/>
              </a:ext>
            </a:extLst>
          </p:cNvPr>
          <p:cNvSpPr/>
          <p:nvPr/>
        </p:nvSpPr>
        <p:spPr>
          <a:xfrm>
            <a:off x="5807355" y="708494"/>
            <a:ext cx="2612571" cy="2742398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MODULE API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BDCC9A-0B42-9DAD-5615-906FF55CE3A1}"/>
              </a:ext>
            </a:extLst>
          </p:cNvPr>
          <p:cNvSpPr/>
          <p:nvPr/>
        </p:nvSpPr>
        <p:spPr>
          <a:xfrm>
            <a:off x="9242699" y="1558822"/>
            <a:ext cx="2612571" cy="2742398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MODULE RDS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2A5D49-1B73-4E04-D8DB-4A5D08F728E7}"/>
              </a:ext>
            </a:extLst>
          </p:cNvPr>
          <p:cNvSpPr/>
          <p:nvPr/>
        </p:nvSpPr>
        <p:spPr>
          <a:xfrm>
            <a:off x="5469167" y="1157457"/>
            <a:ext cx="2612571" cy="2742398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RANCHER2 MODULE 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054F01-23EC-BF7E-7C8E-1CBC16775BDF}"/>
              </a:ext>
            </a:extLst>
          </p:cNvPr>
          <p:cNvSpPr/>
          <p:nvPr/>
        </p:nvSpPr>
        <p:spPr>
          <a:xfrm>
            <a:off x="5082180" y="1614338"/>
            <a:ext cx="2612571" cy="2742398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ECR MODULE 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F7A036-AAA0-D6CA-58E3-46399B170A9B}"/>
              </a:ext>
            </a:extLst>
          </p:cNvPr>
          <p:cNvSpPr/>
          <p:nvPr/>
        </p:nvSpPr>
        <p:spPr>
          <a:xfrm>
            <a:off x="1406246" y="1152616"/>
            <a:ext cx="2612571" cy="27423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IAM MODULE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FE785A-BA9E-7A2E-C887-3C170686A041}"/>
              </a:ext>
            </a:extLst>
          </p:cNvPr>
          <p:cNvSpPr/>
          <p:nvPr/>
        </p:nvSpPr>
        <p:spPr>
          <a:xfrm>
            <a:off x="1019259" y="1612628"/>
            <a:ext cx="2612571" cy="27423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VPC MODULE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2B42BB-2FB2-F3F3-101A-501EB54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06" y="-11379"/>
            <a:ext cx="10515600" cy="730830"/>
          </a:xfrm>
        </p:spPr>
        <p:txBody>
          <a:bodyPr>
            <a:noAutofit/>
          </a:bodyPr>
          <a:lstStyle/>
          <a:p>
            <a:r>
              <a:rPr lang="en-DE" sz="4000" dirty="0">
                <a:solidFill>
                  <a:schemeClr val="bg1"/>
                </a:solidFill>
                <a:latin typeface="Avenir Next LT Pro" panose="020B0504020202020204" pitchFamily="34" charset="77"/>
              </a:rPr>
              <a:t>TERRAFORM IMPLEMENTATION – v.4.0.0</a:t>
            </a:r>
            <a:endParaRPr lang="en-DE" sz="40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261531-17D6-6F8B-7FEB-F923D2BABA65}"/>
              </a:ext>
            </a:extLst>
          </p:cNvPr>
          <p:cNvSpPr/>
          <p:nvPr/>
        </p:nvSpPr>
        <p:spPr>
          <a:xfrm>
            <a:off x="583473" y="2057801"/>
            <a:ext cx="2612571" cy="2742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STACK – LANDING ZONE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272C29-9CF8-034E-02FE-160D9C575E45}"/>
              </a:ext>
            </a:extLst>
          </p:cNvPr>
          <p:cNvSpPr/>
          <p:nvPr/>
        </p:nvSpPr>
        <p:spPr>
          <a:xfrm>
            <a:off x="830215" y="2644828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77"/>
              </a:rPr>
              <a:t>DEPLOYMENT.HCL</a:t>
            </a:r>
            <a:endParaRPr lang="en-DE" sz="1600" dirty="0">
              <a:latin typeface="Avenir Next LT Pro" panose="020B0504020202020204" pitchFamily="34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7E51-D25D-81F9-EF6A-381E8F44A8D1}"/>
              </a:ext>
            </a:extLst>
          </p:cNvPr>
          <p:cNvSpPr/>
          <p:nvPr/>
        </p:nvSpPr>
        <p:spPr>
          <a:xfrm>
            <a:off x="830215" y="3326999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77"/>
              </a:rPr>
              <a:t>TERRAGRUNT.HCL</a:t>
            </a:r>
            <a:endParaRPr lang="en-DE" sz="1600" dirty="0">
              <a:latin typeface="Avenir Next LT Pro" panose="020B0504020202020204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8CE73C-2C3F-EEF2-9C37-6873FD038489}"/>
              </a:ext>
            </a:extLst>
          </p:cNvPr>
          <p:cNvSpPr/>
          <p:nvPr/>
        </p:nvSpPr>
        <p:spPr>
          <a:xfrm>
            <a:off x="830215" y="4009170"/>
            <a:ext cx="2119086" cy="508000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77"/>
              </a:rPr>
              <a:t>CONFIG.JSON</a:t>
            </a:r>
            <a:endParaRPr lang="en-DE" sz="1600" dirty="0">
              <a:latin typeface="Avenir Next LT Pro" panose="020B0504020202020204" pitchFamily="34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D99A0-4177-1F4A-16CD-E2E0FEFC95EC}"/>
              </a:ext>
            </a:extLst>
          </p:cNvPr>
          <p:cNvSpPr/>
          <p:nvPr/>
        </p:nvSpPr>
        <p:spPr>
          <a:xfrm>
            <a:off x="4743992" y="2057801"/>
            <a:ext cx="2612571" cy="27423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STACK - KUBERNETES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999AB0-DE89-8DFB-2533-FFEBCB3D7AC1}"/>
              </a:ext>
            </a:extLst>
          </p:cNvPr>
          <p:cNvSpPr/>
          <p:nvPr/>
        </p:nvSpPr>
        <p:spPr>
          <a:xfrm>
            <a:off x="4990734" y="2644828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77"/>
              </a:rPr>
              <a:t>DEPLOYMENT.HCL</a:t>
            </a:r>
            <a:endParaRPr lang="en-DE" sz="1600" dirty="0">
              <a:latin typeface="Avenir Next LT Pro" panose="020B0504020202020204" pitchFamily="34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6D18D4-FECD-1DA0-EA54-A835BA0FEAA6}"/>
              </a:ext>
            </a:extLst>
          </p:cNvPr>
          <p:cNvSpPr/>
          <p:nvPr/>
        </p:nvSpPr>
        <p:spPr>
          <a:xfrm>
            <a:off x="4990734" y="3326999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77"/>
              </a:rPr>
              <a:t>TERRAGRUNT.HCL</a:t>
            </a:r>
            <a:endParaRPr lang="en-DE" sz="1600" dirty="0">
              <a:latin typeface="Avenir Next LT Pro" panose="020B0504020202020204" pitchFamily="34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F53517-29D5-CC1A-9491-6C10F662D71F}"/>
              </a:ext>
            </a:extLst>
          </p:cNvPr>
          <p:cNvSpPr/>
          <p:nvPr/>
        </p:nvSpPr>
        <p:spPr>
          <a:xfrm>
            <a:off x="4990734" y="4009170"/>
            <a:ext cx="2119086" cy="50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77"/>
              </a:rPr>
              <a:t>CONFIG.JSON</a:t>
            </a:r>
            <a:endParaRPr lang="en-DE" sz="1600" dirty="0">
              <a:latin typeface="Avenir Next LT Pro" panose="020B0504020202020204" pitchFamily="34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E827B1-63E4-8DDF-0BCC-77E317AF2F8D}"/>
              </a:ext>
            </a:extLst>
          </p:cNvPr>
          <p:cNvSpPr/>
          <p:nvPr/>
        </p:nvSpPr>
        <p:spPr>
          <a:xfrm>
            <a:off x="8904511" y="2046012"/>
            <a:ext cx="2612571" cy="2742398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atin typeface="Avenir Next LT Pro" panose="020B0504020202020204" pitchFamily="34" charset="77"/>
              </a:rPr>
              <a:t>STACK - DB</a:t>
            </a: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  <a:p>
            <a:pPr algn="ctr"/>
            <a:endParaRPr lang="en-DE" dirty="0">
              <a:latin typeface="Avenir Next LT Pro" panose="020B0504020202020204" pitchFamily="34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C1B368-DC4B-BC83-5D6D-8E5E0CD23FE0}"/>
              </a:ext>
            </a:extLst>
          </p:cNvPr>
          <p:cNvSpPr/>
          <p:nvPr/>
        </p:nvSpPr>
        <p:spPr>
          <a:xfrm>
            <a:off x="9151253" y="2633039"/>
            <a:ext cx="2119086" cy="508000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77"/>
              </a:rPr>
              <a:t>DEPLOYMENT.HCL</a:t>
            </a:r>
            <a:endParaRPr lang="en-DE" sz="1600" dirty="0">
              <a:latin typeface="Avenir Next LT Pro" panose="020B0504020202020204" pitchFamily="34" charset="7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7D6866-BF65-0808-53EC-1A03B7F55DF0}"/>
              </a:ext>
            </a:extLst>
          </p:cNvPr>
          <p:cNvSpPr/>
          <p:nvPr/>
        </p:nvSpPr>
        <p:spPr>
          <a:xfrm>
            <a:off x="9151253" y="3315210"/>
            <a:ext cx="2119086" cy="508000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77"/>
              </a:rPr>
              <a:t>TERRAGRUNT.HCL</a:t>
            </a:r>
            <a:endParaRPr lang="en-DE" sz="1600" dirty="0">
              <a:latin typeface="Avenir Next LT Pro" panose="020B0504020202020204" pitchFamily="34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719078-D032-4FD3-B9A1-7FFABA7E47C3}"/>
              </a:ext>
            </a:extLst>
          </p:cNvPr>
          <p:cNvSpPr/>
          <p:nvPr/>
        </p:nvSpPr>
        <p:spPr>
          <a:xfrm>
            <a:off x="9151253" y="3997381"/>
            <a:ext cx="2119086" cy="508000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venir Next LT Pro" panose="020B0504020202020204" pitchFamily="34" charset="77"/>
              </a:rPr>
              <a:t>CONFIG.JSON</a:t>
            </a:r>
            <a:endParaRPr lang="en-DE" sz="1600" dirty="0">
              <a:latin typeface="Avenir Next LT Pro" panose="020B0504020202020204" pitchFamily="34" charset="7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7C1612-FA8A-53B3-E0A0-A7C6D9DDE43C}"/>
              </a:ext>
            </a:extLst>
          </p:cNvPr>
          <p:cNvCxnSpPr/>
          <p:nvPr/>
        </p:nvCxnSpPr>
        <p:spPr>
          <a:xfrm>
            <a:off x="661851" y="5355771"/>
            <a:ext cx="10691949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70B476-8EC5-B8BC-7128-8C5A9FF41505}"/>
              </a:ext>
            </a:extLst>
          </p:cNvPr>
          <p:cNvSpPr txBox="1"/>
          <p:nvPr/>
        </p:nvSpPr>
        <p:spPr>
          <a:xfrm>
            <a:off x="4990734" y="5553801"/>
            <a:ext cx="277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STACK DEPENDENCIES</a:t>
            </a:r>
          </a:p>
        </p:txBody>
      </p:sp>
      <p:pic>
        <p:nvPicPr>
          <p:cNvPr id="42" name="Picture 2" descr="E2EVC Virtualization Conference">
            <a:extLst>
              <a:ext uri="{FF2B5EF4-FFF2-40B4-BE49-F238E27FC236}">
                <a16:creationId xmlns:a16="http://schemas.microsoft.com/office/drawing/2014/main" id="{895603AD-13EC-4BB1-8587-BC614BC90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536" y="6356517"/>
            <a:ext cx="3058523" cy="379382"/>
          </a:xfrm>
          <a:prstGeom prst="rect">
            <a:avLst/>
          </a:prstGeom>
          <a:noFill/>
          <a:effectLst>
            <a:outerShdw blurRad="289983" dist="296100" dir="2700000" algn="tl" rotWithShape="0">
              <a:prstClr val="black">
                <a:alpha val="8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4408E9-E88A-3174-7E98-0B70CA32F447}"/>
              </a:ext>
            </a:extLst>
          </p:cNvPr>
          <p:cNvSpPr txBox="1"/>
          <p:nvPr/>
        </p:nvSpPr>
        <p:spPr>
          <a:xfrm>
            <a:off x="6354269" y="6423132"/>
            <a:ext cx="2624267" cy="430887"/>
          </a:xfrm>
          <a:prstGeom prst="rect">
            <a:avLst/>
          </a:prstGeom>
          <a:noFill/>
          <a:effectLst>
            <a:outerShdw blurRad="46169" dist="102521" dir="2700000" algn="tl" rotWithShape="0">
              <a:prstClr val="black">
                <a:alpha val="80874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venir Next LT Pro" panose="020B0504020202020204" pitchFamily="34" charset="77"/>
              </a:rPr>
              <a:t>E2EVC RENAISSANCE – BERLIN 2022</a:t>
            </a:r>
          </a:p>
          <a:p>
            <a:endParaRPr lang="en-DE" sz="11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763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6172</TotalTime>
  <Words>1334</Words>
  <Application>Microsoft Macintosh PowerPoint</Application>
  <PresentationFormat>Widescreen</PresentationFormat>
  <Paragraphs>467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Next LT Pro</vt:lpstr>
      <vt:lpstr>Calibri</vt:lpstr>
      <vt:lpstr>Calibri Light</vt:lpstr>
      <vt:lpstr>Wingdings</vt:lpstr>
      <vt:lpstr>Office Theme</vt:lpstr>
      <vt:lpstr>THE INFRASTRUCTURE AS  CODE</vt:lpstr>
      <vt:lpstr>WHO AM I…</vt:lpstr>
      <vt:lpstr>PowerPoint Presentation</vt:lpstr>
      <vt:lpstr>THE IAC JOURNEY  OR: HOW WE LEARNED THAT WE WERE STUPID</vt:lpstr>
      <vt:lpstr>TERRAFORM IMPLEMENTATION – v1.0.0</vt:lpstr>
      <vt:lpstr>TERRAFORM IMPLEMENTATION – v2.0.0</vt:lpstr>
      <vt:lpstr>TERRAFORM IMPLEMENTATION – v2.0.0</vt:lpstr>
      <vt:lpstr>TERRAFORM IMPLEMENTATION – v3.0.0</vt:lpstr>
      <vt:lpstr>TERRAFORM IMPLEMENTATION – v.4.0.0</vt:lpstr>
      <vt:lpstr>PowerPoint Presentation</vt:lpstr>
      <vt:lpstr>99 PROBLEMS BUT VERSIONING AIN´T ONE</vt:lpstr>
      <vt:lpstr>99 PROBLEMS BUT THE PIPELINE AIN´T ONE</vt:lpstr>
      <vt:lpstr>99 PROBLEMS BUT THE DEVELOPER AIN´T ONE</vt:lpstr>
      <vt:lpstr>99 PROBLEMS BUT THE CLOUD PROVIDER AIN´T ONE</vt:lpstr>
      <vt:lpstr>99 PROBLEMS BUT TESTING AIN`T ONE</vt:lpstr>
      <vt:lpstr>99 PROBLEMS BUT SECURITY AIN´T ONE</vt:lpstr>
      <vt:lpstr>99 PROBLEMS BUT OPERATIONS AIN´T ONE</vt:lpstr>
      <vt:lpstr>99 PROBLEMS BUT TERRAFORM AIN´T ONE</vt:lpstr>
      <vt:lpstr>TERRAFORM IMPLEMENTATION – v.0.5.0 - insert to every full version wherever you want</vt:lpstr>
      <vt:lpstr>PowerPoint Presentation</vt:lpstr>
      <vt:lpstr>PowerPoint Presentation</vt:lpstr>
      <vt:lpstr>TERRAFORM JOURNEY</vt:lpstr>
      <vt:lpstr>VISIT THE MASTERCLASS AT  14:00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Sinisa Sokolic</dc:creator>
  <cp:lastModifiedBy>Sinisa Sokolic</cp:lastModifiedBy>
  <cp:revision>42</cp:revision>
  <dcterms:created xsi:type="dcterms:W3CDTF">2022-05-23T11:51:21Z</dcterms:created>
  <dcterms:modified xsi:type="dcterms:W3CDTF">2022-06-10T09:25:45Z</dcterms:modified>
</cp:coreProperties>
</file>